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82" r:id="rId23"/>
    <p:sldId id="283" r:id="rId24"/>
    <p:sldId id="279" r:id="rId25"/>
    <p:sldId id="280" r:id="rId26"/>
    <p:sldId id="281" r:id="rId27"/>
    <p:sldId id="259" r:id="rId28"/>
    <p:sldId id="290" r:id="rId29"/>
    <p:sldId id="284" r:id="rId30"/>
    <p:sldId id="285" r:id="rId31"/>
    <p:sldId id="286" r:id="rId32"/>
    <p:sldId id="291" r:id="rId33"/>
    <p:sldId id="287" r:id="rId34"/>
    <p:sldId id="288" r:id="rId35"/>
    <p:sldId id="289" r:id="rId3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92035313cf8a5c3f" providerId="LiveId" clId="{10B1D52F-5CC8-4F06-85FD-1DDF91E9B980}"/>
    <pc:docChg chg="undo custSel addSld modSld">
      <pc:chgData name="" userId="92035313cf8a5c3f" providerId="LiveId" clId="{10B1D52F-5CC8-4F06-85FD-1DDF91E9B980}" dt="2024-10-31T14:46:54.926" v="7350" actId="20577"/>
      <pc:docMkLst>
        <pc:docMk/>
      </pc:docMkLst>
      <pc:sldChg chg="modSp add">
        <pc:chgData name="" userId="92035313cf8a5c3f" providerId="LiveId" clId="{10B1D52F-5CC8-4F06-85FD-1DDF91E9B980}" dt="2024-10-29T13:28:14.316" v="427" actId="255"/>
        <pc:sldMkLst>
          <pc:docMk/>
          <pc:sldMk cId="3505018597" sldId="256"/>
        </pc:sldMkLst>
        <pc:spChg chg="mod">
          <ac:chgData name="" userId="92035313cf8a5c3f" providerId="LiveId" clId="{10B1D52F-5CC8-4F06-85FD-1DDF91E9B980}" dt="2024-10-29T13:28:03.258" v="426" actId="14100"/>
          <ac:spMkLst>
            <pc:docMk/>
            <pc:sldMk cId="3505018597" sldId="256"/>
            <ac:spMk id="2" creationId="{B49E2CB7-292C-4D47-951B-997D30F26C1B}"/>
          </ac:spMkLst>
        </pc:spChg>
        <pc:spChg chg="mod">
          <ac:chgData name="" userId="92035313cf8a5c3f" providerId="LiveId" clId="{10B1D52F-5CC8-4F06-85FD-1DDF91E9B980}" dt="2024-10-29T13:28:14.316" v="427" actId="255"/>
          <ac:spMkLst>
            <pc:docMk/>
            <pc:sldMk cId="3505018597" sldId="256"/>
            <ac:spMk id="3" creationId="{882CBFE1-4E44-4707-B626-DE60F4367404}"/>
          </ac:spMkLst>
        </pc:spChg>
      </pc:sldChg>
      <pc:sldChg chg="modSp add">
        <pc:chgData name="" userId="92035313cf8a5c3f" providerId="LiveId" clId="{10B1D52F-5CC8-4F06-85FD-1DDF91E9B980}" dt="2024-10-29T13:34:25.676" v="532" actId="255"/>
        <pc:sldMkLst>
          <pc:docMk/>
          <pc:sldMk cId="800232622" sldId="257"/>
        </pc:sldMkLst>
        <pc:spChg chg="mod">
          <ac:chgData name="" userId="92035313cf8a5c3f" providerId="LiveId" clId="{10B1D52F-5CC8-4F06-85FD-1DDF91E9B980}" dt="2024-10-29T13:25:35.520" v="266" actId="113"/>
          <ac:spMkLst>
            <pc:docMk/>
            <pc:sldMk cId="800232622" sldId="257"/>
            <ac:spMk id="2" creationId="{18BF5731-FDD4-4243-9A07-40659D026368}"/>
          </ac:spMkLst>
        </pc:spChg>
        <pc:spChg chg="mod">
          <ac:chgData name="" userId="92035313cf8a5c3f" providerId="LiveId" clId="{10B1D52F-5CC8-4F06-85FD-1DDF91E9B980}" dt="2024-10-29T13:34:25.676" v="532" actId="255"/>
          <ac:spMkLst>
            <pc:docMk/>
            <pc:sldMk cId="800232622" sldId="257"/>
            <ac:spMk id="3" creationId="{2977C4D8-C104-45B0-87A8-415A5C26A039}"/>
          </ac:spMkLst>
        </pc:spChg>
      </pc:sldChg>
      <pc:sldChg chg="modSp add">
        <pc:chgData name="" userId="92035313cf8a5c3f" providerId="LiveId" clId="{10B1D52F-5CC8-4F06-85FD-1DDF91E9B980}" dt="2024-10-29T14:03:46.400" v="2145" actId="20577"/>
        <pc:sldMkLst>
          <pc:docMk/>
          <pc:sldMk cId="4042637791" sldId="259"/>
        </pc:sldMkLst>
        <pc:spChg chg="mod">
          <ac:chgData name="" userId="92035313cf8a5c3f" providerId="LiveId" clId="{10B1D52F-5CC8-4F06-85FD-1DDF91E9B980}" dt="2024-10-29T13:36:35.416" v="559" actId="122"/>
          <ac:spMkLst>
            <pc:docMk/>
            <pc:sldMk cId="4042637791" sldId="259"/>
            <ac:spMk id="2" creationId="{A4EBA469-0472-4660-9216-CEE1956EC83E}"/>
          </ac:spMkLst>
        </pc:spChg>
        <pc:spChg chg="mod">
          <ac:chgData name="" userId="92035313cf8a5c3f" providerId="LiveId" clId="{10B1D52F-5CC8-4F06-85FD-1DDF91E9B980}" dt="2024-10-29T14:03:46.400" v="2145" actId="20577"/>
          <ac:spMkLst>
            <pc:docMk/>
            <pc:sldMk cId="4042637791" sldId="259"/>
            <ac:spMk id="3" creationId="{2CB62B1B-AAD2-4752-B952-6BDAED5C5B0B}"/>
          </ac:spMkLst>
        </pc:spChg>
      </pc:sldChg>
    </pc:docChg>
  </pc:docChgLst>
  <pc:docChgLst>
    <pc:chgData userId="92035313cf8a5c3f" providerId="LiveId" clId="{F36C294F-049C-4507-90C3-48754A50592D}"/>
    <pc:docChg chg="custSel addSld delSld modSld">
      <pc:chgData name="" userId="92035313cf8a5c3f" providerId="LiveId" clId="{F36C294F-049C-4507-90C3-48754A50592D}" dt="2024-12-10T17:43:05.636" v="12018" actId="207"/>
      <pc:docMkLst>
        <pc:docMk/>
      </pc:docMkLst>
      <pc:sldChg chg="modSp">
        <pc:chgData name="" userId="92035313cf8a5c3f" providerId="LiveId" clId="{F36C294F-049C-4507-90C3-48754A50592D}" dt="2024-12-10T17:43:05.636" v="12018" actId="207"/>
        <pc:sldMkLst>
          <pc:docMk/>
          <pc:sldMk cId="4042637791" sldId="259"/>
        </pc:sldMkLst>
        <pc:spChg chg="mod">
          <ac:chgData name="" userId="92035313cf8a5c3f" providerId="LiveId" clId="{F36C294F-049C-4507-90C3-48754A50592D}" dt="2024-11-18T15:21:12.988" v="2083" actId="20577"/>
          <ac:spMkLst>
            <pc:docMk/>
            <pc:sldMk cId="4042637791" sldId="259"/>
            <ac:spMk id="2" creationId="{A4EBA469-0472-4660-9216-CEE1956EC83E}"/>
          </ac:spMkLst>
        </pc:spChg>
        <pc:spChg chg="mod">
          <ac:chgData name="" userId="92035313cf8a5c3f" providerId="LiveId" clId="{F36C294F-049C-4507-90C3-48754A50592D}" dt="2024-12-10T17:43:05.636" v="12018" actId="207"/>
          <ac:spMkLst>
            <pc:docMk/>
            <pc:sldMk cId="4042637791" sldId="259"/>
            <ac:spMk id="3" creationId="{2CB62B1B-AAD2-4752-B952-6BDAED5C5B0B}"/>
          </ac:spMkLst>
        </pc:spChg>
      </pc:sldChg>
      <pc:sldChg chg="modSp">
        <pc:chgData name="" userId="92035313cf8a5c3f" providerId="LiveId" clId="{F36C294F-049C-4507-90C3-48754A50592D}" dt="2024-11-21T10:23:35.426" v="11454" actId="20577"/>
        <pc:sldMkLst>
          <pc:docMk/>
          <pc:sldMk cId="1222687249" sldId="260"/>
        </pc:sldMkLst>
        <pc:spChg chg="mod">
          <ac:chgData name="" userId="92035313cf8a5c3f" providerId="LiveId" clId="{F36C294F-049C-4507-90C3-48754A50592D}" dt="2024-11-21T10:23:35.426" v="11454" actId="20577"/>
          <ac:spMkLst>
            <pc:docMk/>
            <pc:sldMk cId="1222687249" sldId="260"/>
            <ac:spMk id="3" creationId="{EF0C579F-BB11-4298-8678-56553444ADA4}"/>
          </ac:spMkLst>
        </pc:spChg>
      </pc:sldChg>
      <pc:sldChg chg="modSp">
        <pc:chgData name="" userId="92035313cf8a5c3f" providerId="LiveId" clId="{F36C294F-049C-4507-90C3-48754A50592D}" dt="2024-11-21T10:35:52.706" v="11456" actId="313"/>
        <pc:sldMkLst>
          <pc:docMk/>
          <pc:sldMk cId="375460627" sldId="264"/>
        </pc:sldMkLst>
        <pc:spChg chg="mod">
          <ac:chgData name="" userId="92035313cf8a5c3f" providerId="LiveId" clId="{F36C294F-049C-4507-90C3-48754A50592D}" dt="2024-11-21T10:35:52.706" v="11456" actId="313"/>
          <ac:spMkLst>
            <pc:docMk/>
            <pc:sldMk cId="375460627" sldId="264"/>
            <ac:spMk id="3" creationId="{EDD42B12-0DDD-4188-9C77-6C7566190409}"/>
          </ac:spMkLst>
        </pc:spChg>
      </pc:sldChg>
      <pc:sldChg chg="modSp">
        <pc:chgData name="" userId="92035313cf8a5c3f" providerId="LiveId" clId="{F36C294F-049C-4507-90C3-48754A50592D}" dt="2024-12-10T17:33:06.603" v="12005" actId="207"/>
        <pc:sldMkLst>
          <pc:docMk/>
          <pc:sldMk cId="1631335753" sldId="268"/>
        </pc:sldMkLst>
        <pc:spChg chg="mod">
          <ac:chgData name="" userId="92035313cf8a5c3f" providerId="LiveId" clId="{F36C294F-049C-4507-90C3-48754A50592D}" dt="2024-12-10T17:33:06.603" v="12005" actId="207"/>
          <ac:spMkLst>
            <pc:docMk/>
            <pc:sldMk cId="1631335753" sldId="268"/>
            <ac:spMk id="3" creationId="{A5F74629-A05D-4F16-A5F9-4FD36743EAB5}"/>
          </ac:spMkLst>
        </pc:spChg>
      </pc:sldChg>
      <pc:sldChg chg="modSp add">
        <pc:chgData name="" userId="92035313cf8a5c3f" providerId="LiveId" clId="{F36C294F-049C-4507-90C3-48754A50592D}" dt="2024-12-10T17:33:34.527" v="12006" actId="207"/>
        <pc:sldMkLst>
          <pc:docMk/>
          <pc:sldMk cId="3870799031" sldId="269"/>
        </pc:sldMkLst>
        <pc:spChg chg="mod">
          <ac:chgData name="" userId="92035313cf8a5c3f" providerId="LiveId" clId="{F36C294F-049C-4507-90C3-48754A50592D}" dt="2024-12-10T17:33:34.527" v="12006" actId="207"/>
          <ac:spMkLst>
            <pc:docMk/>
            <pc:sldMk cId="3870799031" sldId="269"/>
            <ac:spMk id="3" creationId="{A07EA494-728B-4DDA-850D-355E940B6832}"/>
          </ac:spMkLst>
        </pc:spChg>
      </pc:sldChg>
      <pc:sldChg chg="modSp add">
        <pc:chgData name="" userId="92035313cf8a5c3f" providerId="LiveId" clId="{F36C294F-049C-4507-90C3-48754A50592D}" dt="2024-12-10T17:21:37.071" v="11993" actId="20577"/>
        <pc:sldMkLst>
          <pc:docMk/>
          <pc:sldMk cId="329671869" sldId="270"/>
        </pc:sldMkLst>
        <pc:spChg chg="mod">
          <ac:chgData name="" userId="92035313cf8a5c3f" providerId="LiveId" clId="{F36C294F-049C-4507-90C3-48754A50592D}" dt="2024-11-18T15:21:50.873" v="2123" actId="122"/>
          <ac:spMkLst>
            <pc:docMk/>
            <pc:sldMk cId="329671869" sldId="270"/>
            <ac:spMk id="2" creationId="{21FFEEC0-0066-461C-B4CB-E0A040A08272}"/>
          </ac:spMkLst>
        </pc:spChg>
        <pc:spChg chg="mod">
          <ac:chgData name="" userId="92035313cf8a5c3f" providerId="LiveId" clId="{F36C294F-049C-4507-90C3-48754A50592D}" dt="2024-12-10T17:21:37.071" v="11993" actId="20577"/>
          <ac:spMkLst>
            <pc:docMk/>
            <pc:sldMk cId="329671869" sldId="270"/>
            <ac:spMk id="3" creationId="{548231A0-7E32-4957-B3A6-6CAAC1A9AA0B}"/>
          </ac:spMkLst>
        </pc:spChg>
      </pc:sldChg>
      <pc:sldChg chg="modSp">
        <pc:chgData name="" userId="92035313cf8a5c3f" providerId="LiveId" clId="{F36C294F-049C-4507-90C3-48754A50592D}" dt="2024-12-10T17:38:26.335" v="12017" actId="20577"/>
        <pc:sldMkLst>
          <pc:docMk/>
          <pc:sldMk cId="2209681111" sldId="271"/>
        </pc:sldMkLst>
        <pc:spChg chg="mod">
          <ac:chgData name="" userId="92035313cf8a5c3f" providerId="LiveId" clId="{F36C294F-049C-4507-90C3-48754A50592D}" dt="2024-12-10T17:38:26.335" v="12017" actId="20577"/>
          <ac:spMkLst>
            <pc:docMk/>
            <pc:sldMk cId="2209681111" sldId="271"/>
            <ac:spMk id="3" creationId="{A3E4B987-FCB6-48DA-9229-E89D8078E7AA}"/>
          </ac:spMkLst>
        </pc:spChg>
      </pc:sldChg>
      <pc:sldChg chg="modSp">
        <pc:chgData name="" userId="92035313cf8a5c3f" providerId="LiveId" clId="{F36C294F-049C-4507-90C3-48754A50592D}" dt="2024-11-21T11:11:22.749" v="11512" actId="20577"/>
        <pc:sldMkLst>
          <pc:docMk/>
          <pc:sldMk cId="3903969267" sldId="272"/>
        </pc:sldMkLst>
        <pc:spChg chg="mod">
          <ac:chgData name="" userId="92035313cf8a5c3f" providerId="LiveId" clId="{F36C294F-049C-4507-90C3-48754A50592D}" dt="2024-11-21T11:11:22.749" v="11512" actId="20577"/>
          <ac:spMkLst>
            <pc:docMk/>
            <pc:sldMk cId="3903969267" sldId="272"/>
            <ac:spMk id="3" creationId="{7322D322-7688-4FF1-9F1D-61626C5F9598}"/>
          </ac:spMkLst>
        </pc:spChg>
      </pc:sldChg>
      <pc:sldChg chg="modSp">
        <pc:chgData name="" userId="92035313cf8a5c3f" providerId="LiveId" clId="{F36C294F-049C-4507-90C3-48754A50592D}" dt="2024-12-10T17:23:07.947" v="11995" actId="207"/>
        <pc:sldMkLst>
          <pc:docMk/>
          <pc:sldMk cId="485938260" sldId="273"/>
        </pc:sldMkLst>
        <pc:spChg chg="mod">
          <ac:chgData name="" userId="92035313cf8a5c3f" providerId="LiveId" clId="{F36C294F-049C-4507-90C3-48754A50592D}" dt="2024-11-21T11:13:10.816" v="11550" actId="207"/>
          <ac:spMkLst>
            <pc:docMk/>
            <pc:sldMk cId="485938260" sldId="273"/>
            <ac:spMk id="2" creationId="{5C37AD49-0AE4-403D-9212-391B3EAE1BE8}"/>
          </ac:spMkLst>
        </pc:spChg>
        <pc:spChg chg="mod">
          <ac:chgData name="" userId="92035313cf8a5c3f" providerId="LiveId" clId="{F36C294F-049C-4507-90C3-48754A50592D}" dt="2024-12-10T17:23:07.947" v="11995" actId="207"/>
          <ac:spMkLst>
            <pc:docMk/>
            <pc:sldMk cId="485938260" sldId="273"/>
            <ac:spMk id="3" creationId="{11CD73CB-8850-4772-959D-F198AD83924C}"/>
          </ac:spMkLst>
        </pc:spChg>
      </pc:sldChg>
      <pc:sldChg chg="modSp">
        <pc:chgData name="" userId="92035313cf8a5c3f" providerId="LiveId" clId="{F36C294F-049C-4507-90C3-48754A50592D}" dt="2024-12-10T17:23:26.462" v="11996" actId="207"/>
        <pc:sldMkLst>
          <pc:docMk/>
          <pc:sldMk cId="3467304467" sldId="274"/>
        </pc:sldMkLst>
        <pc:spChg chg="mod">
          <ac:chgData name="" userId="92035313cf8a5c3f" providerId="LiveId" clId="{F36C294F-049C-4507-90C3-48754A50592D}" dt="2024-12-10T17:23:26.462" v="11996" actId="207"/>
          <ac:spMkLst>
            <pc:docMk/>
            <pc:sldMk cId="3467304467" sldId="274"/>
            <ac:spMk id="3" creationId="{AA65F487-F75F-4208-9BA0-890619985CDC}"/>
          </ac:spMkLst>
        </pc:spChg>
      </pc:sldChg>
      <pc:sldChg chg="modSp">
        <pc:chgData name="" userId="92035313cf8a5c3f" providerId="LiveId" clId="{F36C294F-049C-4507-90C3-48754A50592D}" dt="2024-11-21T11:24:41.189" v="11718" actId="123"/>
        <pc:sldMkLst>
          <pc:docMk/>
          <pc:sldMk cId="2506138024" sldId="275"/>
        </pc:sldMkLst>
        <pc:spChg chg="mod">
          <ac:chgData name="" userId="92035313cf8a5c3f" providerId="LiveId" clId="{F36C294F-049C-4507-90C3-48754A50592D}" dt="2024-11-21T11:24:41.189" v="11718" actId="123"/>
          <ac:spMkLst>
            <pc:docMk/>
            <pc:sldMk cId="2506138024" sldId="275"/>
            <ac:spMk id="3" creationId="{A53AED31-B3D6-4433-BF45-A7F96A3424DA}"/>
          </ac:spMkLst>
        </pc:spChg>
      </pc:sldChg>
      <pc:sldChg chg="modSp">
        <pc:chgData name="" userId="92035313cf8a5c3f" providerId="LiveId" clId="{F36C294F-049C-4507-90C3-48754A50592D}" dt="2024-12-10T17:23:55.611" v="11997" actId="207"/>
        <pc:sldMkLst>
          <pc:docMk/>
          <pc:sldMk cId="3215856083" sldId="277"/>
        </pc:sldMkLst>
        <pc:spChg chg="mod">
          <ac:chgData name="" userId="92035313cf8a5c3f" providerId="LiveId" clId="{F36C294F-049C-4507-90C3-48754A50592D}" dt="2024-12-10T17:23:55.611" v="11997" actId="207"/>
          <ac:spMkLst>
            <pc:docMk/>
            <pc:sldMk cId="3215856083" sldId="277"/>
            <ac:spMk id="3" creationId="{E3E99FF7-C8D6-40B6-9C48-155F15E6A37D}"/>
          </ac:spMkLst>
        </pc:spChg>
      </pc:sldChg>
      <pc:sldChg chg="modSp">
        <pc:chgData name="" userId="92035313cf8a5c3f" providerId="LiveId" clId="{F36C294F-049C-4507-90C3-48754A50592D}" dt="2024-11-21T11:41:48.730" v="11804" actId="20577"/>
        <pc:sldMkLst>
          <pc:docMk/>
          <pc:sldMk cId="255766946" sldId="280"/>
        </pc:sldMkLst>
        <pc:spChg chg="mod">
          <ac:chgData name="" userId="92035313cf8a5c3f" providerId="LiveId" clId="{F36C294F-049C-4507-90C3-48754A50592D}" dt="2024-11-21T11:41:48.730" v="11804" actId="20577"/>
          <ac:spMkLst>
            <pc:docMk/>
            <pc:sldMk cId="255766946" sldId="280"/>
            <ac:spMk id="3" creationId="{C7350595-632C-4021-B829-6BF8A50268DD}"/>
          </ac:spMkLst>
        </pc:spChg>
      </pc:sldChg>
      <pc:sldChg chg="modSp">
        <pc:chgData name="" userId="92035313cf8a5c3f" providerId="LiveId" clId="{F36C294F-049C-4507-90C3-48754A50592D}" dt="2024-11-21T11:47:30.862" v="11839" actId="20577"/>
        <pc:sldMkLst>
          <pc:docMk/>
          <pc:sldMk cId="2941499565" sldId="281"/>
        </pc:sldMkLst>
        <pc:spChg chg="mod">
          <ac:chgData name="" userId="92035313cf8a5c3f" providerId="LiveId" clId="{F36C294F-049C-4507-90C3-48754A50592D}" dt="2024-11-21T11:47:30.862" v="11839" actId="20577"/>
          <ac:spMkLst>
            <pc:docMk/>
            <pc:sldMk cId="2941499565" sldId="281"/>
            <ac:spMk id="3" creationId="{C834607A-927A-48AC-9A69-5416DE4A9BE5}"/>
          </ac:spMkLst>
        </pc:spChg>
      </pc:sldChg>
      <pc:sldChg chg="modSp">
        <pc:chgData name="" userId="92035313cf8a5c3f" providerId="LiveId" clId="{F36C294F-049C-4507-90C3-48754A50592D}" dt="2024-12-10T17:24:28.685" v="11998" actId="207"/>
        <pc:sldMkLst>
          <pc:docMk/>
          <pc:sldMk cId="1729292658" sldId="282"/>
        </pc:sldMkLst>
        <pc:spChg chg="mod">
          <ac:chgData name="" userId="92035313cf8a5c3f" providerId="LiveId" clId="{F36C294F-049C-4507-90C3-48754A50592D}" dt="2024-12-10T17:24:28.685" v="11998" actId="207"/>
          <ac:spMkLst>
            <pc:docMk/>
            <pc:sldMk cId="1729292658" sldId="282"/>
            <ac:spMk id="3" creationId="{0F1B4C71-860E-4F20-AEEA-87F9D1438117}"/>
          </ac:spMkLst>
        </pc:spChg>
      </pc:sldChg>
      <pc:sldChg chg="modSp">
        <pc:chgData name="" userId="92035313cf8a5c3f" providerId="LiveId" clId="{F36C294F-049C-4507-90C3-48754A50592D}" dt="2024-11-21T11:39:47.637" v="11785" actId="20577"/>
        <pc:sldMkLst>
          <pc:docMk/>
          <pc:sldMk cId="1783192548" sldId="283"/>
        </pc:sldMkLst>
        <pc:spChg chg="mod">
          <ac:chgData name="" userId="92035313cf8a5c3f" providerId="LiveId" clId="{F36C294F-049C-4507-90C3-48754A50592D}" dt="2024-11-21T11:39:47.637" v="11785" actId="20577"/>
          <ac:spMkLst>
            <pc:docMk/>
            <pc:sldMk cId="1783192548" sldId="283"/>
            <ac:spMk id="3" creationId="{FA7413A4-6E4E-4BCE-831D-26E9245330E6}"/>
          </ac:spMkLst>
        </pc:spChg>
      </pc:sldChg>
      <pc:sldChg chg="modSp add">
        <pc:chgData name="" userId="92035313cf8a5c3f" providerId="LiveId" clId="{F36C294F-049C-4507-90C3-48754A50592D}" dt="2024-12-10T17:27:10.992" v="12001" actId="207"/>
        <pc:sldMkLst>
          <pc:docMk/>
          <pc:sldMk cId="3797963570" sldId="284"/>
        </pc:sldMkLst>
        <pc:spChg chg="mod">
          <ac:chgData name="" userId="92035313cf8a5c3f" providerId="LiveId" clId="{F36C294F-049C-4507-90C3-48754A50592D}" dt="2024-12-10T17:27:10.992" v="12001" actId="207"/>
          <ac:spMkLst>
            <pc:docMk/>
            <pc:sldMk cId="3797963570" sldId="284"/>
            <ac:spMk id="3" creationId="{A160A440-72C5-4B6D-B891-BA30B0ABD03D}"/>
          </ac:spMkLst>
        </pc:spChg>
      </pc:sldChg>
      <pc:sldChg chg="modSp add">
        <pc:chgData name="" userId="92035313cf8a5c3f" providerId="LiveId" clId="{F36C294F-049C-4507-90C3-48754A50592D}" dt="2024-11-20T16:19:25.190" v="7114" actId="20577"/>
        <pc:sldMkLst>
          <pc:docMk/>
          <pc:sldMk cId="3248040834" sldId="285"/>
        </pc:sldMkLst>
        <pc:spChg chg="mod">
          <ac:chgData name="" userId="92035313cf8a5c3f" providerId="LiveId" clId="{F36C294F-049C-4507-90C3-48754A50592D}" dt="2024-11-20T16:19:25.190" v="7114" actId="20577"/>
          <ac:spMkLst>
            <pc:docMk/>
            <pc:sldMk cId="3248040834" sldId="285"/>
            <ac:spMk id="3" creationId="{F5A26AE9-AF0D-437D-9770-C8F8778D5B3E}"/>
          </ac:spMkLst>
        </pc:spChg>
      </pc:sldChg>
      <pc:sldChg chg="modSp add">
        <pc:chgData name="" userId="92035313cf8a5c3f" providerId="LiveId" clId="{F36C294F-049C-4507-90C3-48754A50592D}" dt="2024-11-20T16:28:05.151" v="8026" actId="20577"/>
        <pc:sldMkLst>
          <pc:docMk/>
          <pc:sldMk cId="3235448334" sldId="286"/>
        </pc:sldMkLst>
        <pc:spChg chg="mod">
          <ac:chgData name="" userId="92035313cf8a5c3f" providerId="LiveId" clId="{F36C294F-049C-4507-90C3-48754A50592D}" dt="2024-11-20T16:28:05.151" v="8026" actId="20577"/>
          <ac:spMkLst>
            <pc:docMk/>
            <pc:sldMk cId="3235448334" sldId="286"/>
            <ac:spMk id="3" creationId="{A092EB79-6D1B-497B-A020-ACAF6FCDFD88}"/>
          </ac:spMkLst>
        </pc:spChg>
      </pc:sldChg>
      <pc:sldChg chg="modSp add">
        <pc:chgData name="" userId="92035313cf8a5c3f" providerId="LiveId" clId="{F36C294F-049C-4507-90C3-48754A50592D}" dt="2024-12-10T17:28:29.643" v="12003" actId="207"/>
        <pc:sldMkLst>
          <pc:docMk/>
          <pc:sldMk cId="344926479" sldId="287"/>
        </pc:sldMkLst>
        <pc:spChg chg="mod">
          <ac:chgData name="" userId="92035313cf8a5c3f" providerId="LiveId" clId="{F36C294F-049C-4507-90C3-48754A50592D}" dt="2024-12-10T17:28:29.643" v="12003" actId="207"/>
          <ac:spMkLst>
            <pc:docMk/>
            <pc:sldMk cId="344926479" sldId="287"/>
            <ac:spMk id="3" creationId="{A94CA68B-418C-401F-B2F1-A0E5AFCE54A1}"/>
          </ac:spMkLst>
        </pc:spChg>
      </pc:sldChg>
      <pc:sldChg chg="modSp add">
        <pc:chgData name="" userId="92035313cf8a5c3f" providerId="LiveId" clId="{F36C294F-049C-4507-90C3-48754A50592D}" dt="2024-11-21T12:09:02.011" v="11951" actId="20577"/>
        <pc:sldMkLst>
          <pc:docMk/>
          <pc:sldMk cId="1161268158" sldId="288"/>
        </pc:sldMkLst>
        <pc:spChg chg="mod">
          <ac:chgData name="" userId="92035313cf8a5c3f" providerId="LiveId" clId="{F36C294F-049C-4507-90C3-48754A50592D}" dt="2024-11-21T12:09:02.011" v="11951" actId="20577"/>
          <ac:spMkLst>
            <pc:docMk/>
            <pc:sldMk cId="1161268158" sldId="288"/>
            <ac:spMk id="3" creationId="{987C25D1-676D-4E72-ABAA-A0827FB833E8}"/>
          </ac:spMkLst>
        </pc:spChg>
      </pc:sldChg>
      <pc:sldChg chg="modSp add">
        <pc:chgData name="" userId="92035313cf8a5c3f" providerId="LiveId" clId="{F36C294F-049C-4507-90C3-48754A50592D}" dt="2024-11-21T12:13:07.666" v="11991" actId="20577"/>
        <pc:sldMkLst>
          <pc:docMk/>
          <pc:sldMk cId="748008777" sldId="289"/>
        </pc:sldMkLst>
        <pc:spChg chg="mod">
          <ac:chgData name="" userId="92035313cf8a5c3f" providerId="LiveId" clId="{F36C294F-049C-4507-90C3-48754A50592D}" dt="2024-11-21T12:13:07.666" v="11991" actId="20577"/>
          <ac:spMkLst>
            <pc:docMk/>
            <pc:sldMk cId="748008777" sldId="289"/>
            <ac:spMk id="3" creationId="{EF47BB7E-C6D7-4B88-9001-426A2E778ED6}"/>
          </ac:spMkLst>
        </pc:spChg>
      </pc:sldChg>
      <pc:sldChg chg="modSp add">
        <pc:chgData name="" userId="92035313cf8a5c3f" providerId="LiveId" clId="{F36C294F-049C-4507-90C3-48754A50592D}" dt="2024-12-10T17:26:29.987" v="11999" actId="207"/>
        <pc:sldMkLst>
          <pc:docMk/>
          <pc:sldMk cId="2929405331" sldId="290"/>
        </pc:sldMkLst>
        <pc:spChg chg="mod">
          <ac:chgData name="" userId="92035313cf8a5c3f" providerId="LiveId" clId="{F36C294F-049C-4507-90C3-48754A50592D}" dt="2024-12-10T17:26:29.987" v="11999" actId="207"/>
          <ac:spMkLst>
            <pc:docMk/>
            <pc:sldMk cId="2929405331" sldId="290"/>
            <ac:spMk id="3" creationId="{289C6282-D30A-433F-B1AF-CB3ADB62E3C3}"/>
          </ac:spMkLst>
        </pc:spChg>
      </pc:sldChg>
      <pc:sldChg chg="modSp add">
        <pc:chgData name="" userId="92035313cf8a5c3f" providerId="LiveId" clId="{F36C294F-049C-4507-90C3-48754A50592D}" dt="2024-12-10T17:27:55.035" v="12002" actId="207"/>
        <pc:sldMkLst>
          <pc:docMk/>
          <pc:sldMk cId="3595894166" sldId="291"/>
        </pc:sldMkLst>
        <pc:spChg chg="mod">
          <ac:chgData name="" userId="92035313cf8a5c3f" providerId="LiveId" clId="{F36C294F-049C-4507-90C3-48754A50592D}" dt="2024-12-10T17:27:55.035" v="12002" actId="207"/>
          <ac:spMkLst>
            <pc:docMk/>
            <pc:sldMk cId="3595894166" sldId="291"/>
            <ac:spMk id="3" creationId="{6986D60B-847D-4668-A107-A20D594A959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A9FF9B-0831-4ADD-ABE9-69C421D76105}" type="datetimeFigureOut">
              <a:rPr lang="it-IT" smtClean="0"/>
              <a:t>10/12/2024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F50937-32C7-4C23-A21B-980913A724EB}" type="slidenum">
              <a:rPr lang="it-IT" smtClean="0"/>
              <a:t>‹N›</a:t>
            </a:fld>
            <a:endParaRPr lang="it-IT"/>
          </a:p>
        </p:txBody>
      </p:sp>
    </p:spTree>
    <p:extLst>
      <p:ext uri="{BB962C8B-B14F-4D97-AF65-F5344CB8AC3E}">
        <p14:creationId xmlns:p14="http://schemas.microsoft.com/office/powerpoint/2010/main" val="1783553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CBF50937-32C7-4C23-A21B-980913A724EB}" type="slidenum">
              <a:rPr lang="it-IT" smtClean="0"/>
              <a:t>1</a:t>
            </a:fld>
            <a:endParaRPr lang="it-IT"/>
          </a:p>
        </p:txBody>
      </p:sp>
    </p:spTree>
    <p:extLst>
      <p:ext uri="{BB962C8B-B14F-4D97-AF65-F5344CB8AC3E}">
        <p14:creationId xmlns:p14="http://schemas.microsoft.com/office/powerpoint/2010/main" val="2771203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67B788-B1A2-4D62-BF87-77BB2640B069}"/>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4227E6CF-8177-46AE-9A9D-96E64EF4AF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37601262-919E-410A-87C1-6BD82D6CE674}"/>
              </a:ext>
            </a:extLst>
          </p:cNvPr>
          <p:cNvSpPr>
            <a:spLocks noGrp="1"/>
          </p:cNvSpPr>
          <p:nvPr>
            <p:ph type="dt" sz="half" idx="10"/>
          </p:nvPr>
        </p:nvSpPr>
        <p:spPr/>
        <p:txBody>
          <a:bodyPr/>
          <a:lstStyle/>
          <a:p>
            <a:fld id="{0D0D6491-CD92-4FBB-90EE-BA71271F6941}" type="datetimeFigureOut">
              <a:rPr lang="it-IT" smtClean="0"/>
              <a:t>10/12/2024</a:t>
            </a:fld>
            <a:endParaRPr lang="it-IT"/>
          </a:p>
        </p:txBody>
      </p:sp>
      <p:sp>
        <p:nvSpPr>
          <p:cNvPr id="5" name="Segnaposto piè di pagina 4">
            <a:extLst>
              <a:ext uri="{FF2B5EF4-FFF2-40B4-BE49-F238E27FC236}">
                <a16:creationId xmlns:a16="http://schemas.microsoft.com/office/drawing/2014/main" id="{F08FCC7D-2611-49C0-8CAD-E8B95B78224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39D8834-E665-4112-B94D-D32EDD1CA6E6}"/>
              </a:ext>
            </a:extLst>
          </p:cNvPr>
          <p:cNvSpPr>
            <a:spLocks noGrp="1"/>
          </p:cNvSpPr>
          <p:nvPr>
            <p:ph type="sldNum" sz="quarter" idx="12"/>
          </p:nvPr>
        </p:nvSpPr>
        <p:spPr/>
        <p:txBody>
          <a:bodyPr/>
          <a:lstStyle/>
          <a:p>
            <a:fld id="{6C698556-2341-4EF3-9CD0-8D1B75B7121A}" type="slidenum">
              <a:rPr lang="it-IT" smtClean="0"/>
              <a:t>‹N›</a:t>
            </a:fld>
            <a:endParaRPr lang="it-IT"/>
          </a:p>
        </p:txBody>
      </p:sp>
    </p:spTree>
    <p:extLst>
      <p:ext uri="{BB962C8B-B14F-4D97-AF65-F5344CB8AC3E}">
        <p14:creationId xmlns:p14="http://schemas.microsoft.com/office/powerpoint/2010/main" val="2152134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AFC2DA-8E2D-4A43-9544-216DDE486F68}"/>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3983109-1475-462B-9814-32736F125A2D}"/>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FF24B42-BF7D-46A2-8CA9-513E1F0B10AF}"/>
              </a:ext>
            </a:extLst>
          </p:cNvPr>
          <p:cNvSpPr>
            <a:spLocks noGrp="1"/>
          </p:cNvSpPr>
          <p:nvPr>
            <p:ph type="dt" sz="half" idx="10"/>
          </p:nvPr>
        </p:nvSpPr>
        <p:spPr/>
        <p:txBody>
          <a:bodyPr/>
          <a:lstStyle/>
          <a:p>
            <a:fld id="{0D0D6491-CD92-4FBB-90EE-BA71271F6941}" type="datetimeFigureOut">
              <a:rPr lang="it-IT" smtClean="0"/>
              <a:t>10/12/2024</a:t>
            </a:fld>
            <a:endParaRPr lang="it-IT"/>
          </a:p>
        </p:txBody>
      </p:sp>
      <p:sp>
        <p:nvSpPr>
          <p:cNvPr id="5" name="Segnaposto piè di pagina 4">
            <a:extLst>
              <a:ext uri="{FF2B5EF4-FFF2-40B4-BE49-F238E27FC236}">
                <a16:creationId xmlns:a16="http://schemas.microsoft.com/office/drawing/2014/main" id="{3AC8D3BE-DDAE-4B8A-905C-2E8E5F9B0F2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227A7F7-27FF-443B-BC77-C43BF161B76D}"/>
              </a:ext>
            </a:extLst>
          </p:cNvPr>
          <p:cNvSpPr>
            <a:spLocks noGrp="1"/>
          </p:cNvSpPr>
          <p:nvPr>
            <p:ph type="sldNum" sz="quarter" idx="12"/>
          </p:nvPr>
        </p:nvSpPr>
        <p:spPr/>
        <p:txBody>
          <a:bodyPr/>
          <a:lstStyle/>
          <a:p>
            <a:fld id="{6C698556-2341-4EF3-9CD0-8D1B75B7121A}" type="slidenum">
              <a:rPr lang="it-IT" smtClean="0"/>
              <a:t>‹N›</a:t>
            </a:fld>
            <a:endParaRPr lang="it-IT"/>
          </a:p>
        </p:txBody>
      </p:sp>
    </p:spTree>
    <p:extLst>
      <p:ext uri="{BB962C8B-B14F-4D97-AF65-F5344CB8AC3E}">
        <p14:creationId xmlns:p14="http://schemas.microsoft.com/office/powerpoint/2010/main" val="3763381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9244754C-EC98-477E-A6BC-48343D6802FB}"/>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5093F1C-5089-4238-9B0E-7A97E30874FB}"/>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E4CCF41-943F-408E-BF3D-EF6C5F44D007}"/>
              </a:ext>
            </a:extLst>
          </p:cNvPr>
          <p:cNvSpPr>
            <a:spLocks noGrp="1"/>
          </p:cNvSpPr>
          <p:nvPr>
            <p:ph type="dt" sz="half" idx="10"/>
          </p:nvPr>
        </p:nvSpPr>
        <p:spPr/>
        <p:txBody>
          <a:bodyPr/>
          <a:lstStyle/>
          <a:p>
            <a:fld id="{0D0D6491-CD92-4FBB-90EE-BA71271F6941}" type="datetimeFigureOut">
              <a:rPr lang="it-IT" smtClean="0"/>
              <a:t>10/12/2024</a:t>
            </a:fld>
            <a:endParaRPr lang="it-IT"/>
          </a:p>
        </p:txBody>
      </p:sp>
      <p:sp>
        <p:nvSpPr>
          <p:cNvPr id="5" name="Segnaposto piè di pagina 4">
            <a:extLst>
              <a:ext uri="{FF2B5EF4-FFF2-40B4-BE49-F238E27FC236}">
                <a16:creationId xmlns:a16="http://schemas.microsoft.com/office/drawing/2014/main" id="{64A7D72C-0D27-4635-B953-A80DF53D0EA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15C6BCC-D55F-4441-8EE0-2965081DCEF8}"/>
              </a:ext>
            </a:extLst>
          </p:cNvPr>
          <p:cNvSpPr>
            <a:spLocks noGrp="1"/>
          </p:cNvSpPr>
          <p:nvPr>
            <p:ph type="sldNum" sz="quarter" idx="12"/>
          </p:nvPr>
        </p:nvSpPr>
        <p:spPr/>
        <p:txBody>
          <a:bodyPr/>
          <a:lstStyle/>
          <a:p>
            <a:fld id="{6C698556-2341-4EF3-9CD0-8D1B75B7121A}" type="slidenum">
              <a:rPr lang="it-IT" smtClean="0"/>
              <a:t>‹N›</a:t>
            </a:fld>
            <a:endParaRPr lang="it-IT"/>
          </a:p>
        </p:txBody>
      </p:sp>
    </p:spTree>
    <p:extLst>
      <p:ext uri="{BB962C8B-B14F-4D97-AF65-F5344CB8AC3E}">
        <p14:creationId xmlns:p14="http://schemas.microsoft.com/office/powerpoint/2010/main" val="2323608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3AC49F-DE6B-42F9-83CD-A602D6C33EE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79E8D54-886D-461C-BF3F-B8538B021CBE}"/>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AB23879-834E-4169-942C-5E096788A5C7}"/>
              </a:ext>
            </a:extLst>
          </p:cNvPr>
          <p:cNvSpPr>
            <a:spLocks noGrp="1"/>
          </p:cNvSpPr>
          <p:nvPr>
            <p:ph type="dt" sz="half" idx="10"/>
          </p:nvPr>
        </p:nvSpPr>
        <p:spPr/>
        <p:txBody>
          <a:bodyPr/>
          <a:lstStyle/>
          <a:p>
            <a:fld id="{0D0D6491-CD92-4FBB-90EE-BA71271F6941}" type="datetimeFigureOut">
              <a:rPr lang="it-IT" smtClean="0"/>
              <a:t>10/12/2024</a:t>
            </a:fld>
            <a:endParaRPr lang="it-IT"/>
          </a:p>
        </p:txBody>
      </p:sp>
      <p:sp>
        <p:nvSpPr>
          <p:cNvPr id="5" name="Segnaposto piè di pagina 4">
            <a:extLst>
              <a:ext uri="{FF2B5EF4-FFF2-40B4-BE49-F238E27FC236}">
                <a16:creationId xmlns:a16="http://schemas.microsoft.com/office/drawing/2014/main" id="{EADA00ED-91C3-4B14-943A-AC6DAAD24AB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65ABA5A-353F-46AA-8502-F69DF697EDA0}"/>
              </a:ext>
            </a:extLst>
          </p:cNvPr>
          <p:cNvSpPr>
            <a:spLocks noGrp="1"/>
          </p:cNvSpPr>
          <p:nvPr>
            <p:ph type="sldNum" sz="quarter" idx="12"/>
          </p:nvPr>
        </p:nvSpPr>
        <p:spPr/>
        <p:txBody>
          <a:bodyPr/>
          <a:lstStyle/>
          <a:p>
            <a:fld id="{6C698556-2341-4EF3-9CD0-8D1B75B7121A}" type="slidenum">
              <a:rPr lang="it-IT" smtClean="0"/>
              <a:t>‹N›</a:t>
            </a:fld>
            <a:endParaRPr lang="it-IT"/>
          </a:p>
        </p:txBody>
      </p:sp>
    </p:spTree>
    <p:extLst>
      <p:ext uri="{BB962C8B-B14F-4D97-AF65-F5344CB8AC3E}">
        <p14:creationId xmlns:p14="http://schemas.microsoft.com/office/powerpoint/2010/main" val="2893662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227255-5549-405F-84EF-0182EF36CFA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665D7D2-7583-4A83-B396-A038091D91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BF073BD2-44C2-465E-BFE7-B52F4E0A4426}"/>
              </a:ext>
            </a:extLst>
          </p:cNvPr>
          <p:cNvSpPr>
            <a:spLocks noGrp="1"/>
          </p:cNvSpPr>
          <p:nvPr>
            <p:ph type="dt" sz="half" idx="10"/>
          </p:nvPr>
        </p:nvSpPr>
        <p:spPr/>
        <p:txBody>
          <a:bodyPr/>
          <a:lstStyle/>
          <a:p>
            <a:fld id="{0D0D6491-CD92-4FBB-90EE-BA71271F6941}" type="datetimeFigureOut">
              <a:rPr lang="it-IT" smtClean="0"/>
              <a:t>10/12/2024</a:t>
            </a:fld>
            <a:endParaRPr lang="it-IT"/>
          </a:p>
        </p:txBody>
      </p:sp>
      <p:sp>
        <p:nvSpPr>
          <p:cNvPr id="5" name="Segnaposto piè di pagina 4">
            <a:extLst>
              <a:ext uri="{FF2B5EF4-FFF2-40B4-BE49-F238E27FC236}">
                <a16:creationId xmlns:a16="http://schemas.microsoft.com/office/drawing/2014/main" id="{0C18ED68-F31A-4C0F-A6CF-519E1F786E3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13E13B7-4D32-41C0-A4F7-2E18F8DA981E}"/>
              </a:ext>
            </a:extLst>
          </p:cNvPr>
          <p:cNvSpPr>
            <a:spLocks noGrp="1"/>
          </p:cNvSpPr>
          <p:nvPr>
            <p:ph type="sldNum" sz="quarter" idx="12"/>
          </p:nvPr>
        </p:nvSpPr>
        <p:spPr/>
        <p:txBody>
          <a:bodyPr/>
          <a:lstStyle/>
          <a:p>
            <a:fld id="{6C698556-2341-4EF3-9CD0-8D1B75B7121A}" type="slidenum">
              <a:rPr lang="it-IT" smtClean="0"/>
              <a:t>‹N›</a:t>
            </a:fld>
            <a:endParaRPr lang="it-IT"/>
          </a:p>
        </p:txBody>
      </p:sp>
    </p:spTree>
    <p:extLst>
      <p:ext uri="{BB962C8B-B14F-4D97-AF65-F5344CB8AC3E}">
        <p14:creationId xmlns:p14="http://schemas.microsoft.com/office/powerpoint/2010/main" val="4267646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72CD3D-3AFB-4298-B01C-432848E1166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AAFF3BA-D093-4F68-A52E-A201E87F9529}"/>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07E15D1-3010-4408-A9D8-C520DEFC1066}"/>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311BB5CE-42EE-46FE-A5DE-5524AC7C067F}"/>
              </a:ext>
            </a:extLst>
          </p:cNvPr>
          <p:cNvSpPr>
            <a:spLocks noGrp="1"/>
          </p:cNvSpPr>
          <p:nvPr>
            <p:ph type="dt" sz="half" idx="10"/>
          </p:nvPr>
        </p:nvSpPr>
        <p:spPr/>
        <p:txBody>
          <a:bodyPr/>
          <a:lstStyle/>
          <a:p>
            <a:fld id="{0D0D6491-CD92-4FBB-90EE-BA71271F6941}" type="datetimeFigureOut">
              <a:rPr lang="it-IT" smtClean="0"/>
              <a:t>10/12/2024</a:t>
            </a:fld>
            <a:endParaRPr lang="it-IT"/>
          </a:p>
        </p:txBody>
      </p:sp>
      <p:sp>
        <p:nvSpPr>
          <p:cNvPr id="6" name="Segnaposto piè di pagina 5">
            <a:extLst>
              <a:ext uri="{FF2B5EF4-FFF2-40B4-BE49-F238E27FC236}">
                <a16:creationId xmlns:a16="http://schemas.microsoft.com/office/drawing/2014/main" id="{BE9F73B3-2412-4F44-AD2F-9520977E872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7649CA5-AEA0-408D-A8E0-80F5EBC063B0}"/>
              </a:ext>
            </a:extLst>
          </p:cNvPr>
          <p:cNvSpPr>
            <a:spLocks noGrp="1"/>
          </p:cNvSpPr>
          <p:nvPr>
            <p:ph type="sldNum" sz="quarter" idx="12"/>
          </p:nvPr>
        </p:nvSpPr>
        <p:spPr/>
        <p:txBody>
          <a:bodyPr/>
          <a:lstStyle/>
          <a:p>
            <a:fld id="{6C698556-2341-4EF3-9CD0-8D1B75B7121A}" type="slidenum">
              <a:rPr lang="it-IT" smtClean="0"/>
              <a:t>‹N›</a:t>
            </a:fld>
            <a:endParaRPr lang="it-IT"/>
          </a:p>
        </p:txBody>
      </p:sp>
    </p:spTree>
    <p:extLst>
      <p:ext uri="{BB962C8B-B14F-4D97-AF65-F5344CB8AC3E}">
        <p14:creationId xmlns:p14="http://schemas.microsoft.com/office/powerpoint/2010/main" val="964843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73ADFB-E4B4-47CB-AEE4-EA2C7CF4958C}"/>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944B0A6-D46B-4084-B6C2-698A7E8AAB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3F66B814-C02D-45A9-A371-57974CF8DEED}"/>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4AE90CEC-D77F-42E0-8CD1-5325AFD3FE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2C0C74A2-39E3-4EF6-8961-9F8F0584B3D5}"/>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B6205A5-F0DB-4DC0-9B44-FE0917DE7E73}"/>
              </a:ext>
            </a:extLst>
          </p:cNvPr>
          <p:cNvSpPr>
            <a:spLocks noGrp="1"/>
          </p:cNvSpPr>
          <p:nvPr>
            <p:ph type="dt" sz="half" idx="10"/>
          </p:nvPr>
        </p:nvSpPr>
        <p:spPr/>
        <p:txBody>
          <a:bodyPr/>
          <a:lstStyle/>
          <a:p>
            <a:fld id="{0D0D6491-CD92-4FBB-90EE-BA71271F6941}" type="datetimeFigureOut">
              <a:rPr lang="it-IT" smtClean="0"/>
              <a:t>10/12/2024</a:t>
            </a:fld>
            <a:endParaRPr lang="it-IT"/>
          </a:p>
        </p:txBody>
      </p:sp>
      <p:sp>
        <p:nvSpPr>
          <p:cNvPr id="8" name="Segnaposto piè di pagina 7">
            <a:extLst>
              <a:ext uri="{FF2B5EF4-FFF2-40B4-BE49-F238E27FC236}">
                <a16:creationId xmlns:a16="http://schemas.microsoft.com/office/drawing/2014/main" id="{BAA42950-7D20-4387-8A63-CED917640EFD}"/>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7F039139-9BC3-403A-B5DD-FE9FA1660140}"/>
              </a:ext>
            </a:extLst>
          </p:cNvPr>
          <p:cNvSpPr>
            <a:spLocks noGrp="1"/>
          </p:cNvSpPr>
          <p:nvPr>
            <p:ph type="sldNum" sz="quarter" idx="12"/>
          </p:nvPr>
        </p:nvSpPr>
        <p:spPr/>
        <p:txBody>
          <a:bodyPr/>
          <a:lstStyle/>
          <a:p>
            <a:fld id="{6C698556-2341-4EF3-9CD0-8D1B75B7121A}" type="slidenum">
              <a:rPr lang="it-IT" smtClean="0"/>
              <a:t>‹N›</a:t>
            </a:fld>
            <a:endParaRPr lang="it-IT"/>
          </a:p>
        </p:txBody>
      </p:sp>
    </p:spTree>
    <p:extLst>
      <p:ext uri="{BB962C8B-B14F-4D97-AF65-F5344CB8AC3E}">
        <p14:creationId xmlns:p14="http://schemas.microsoft.com/office/powerpoint/2010/main" val="453029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F30F57-D4C6-4B0C-9E5C-4B9872894779}"/>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341C16C4-3949-4304-89E9-CE089AB02206}"/>
              </a:ext>
            </a:extLst>
          </p:cNvPr>
          <p:cNvSpPr>
            <a:spLocks noGrp="1"/>
          </p:cNvSpPr>
          <p:nvPr>
            <p:ph type="dt" sz="half" idx="10"/>
          </p:nvPr>
        </p:nvSpPr>
        <p:spPr/>
        <p:txBody>
          <a:bodyPr/>
          <a:lstStyle/>
          <a:p>
            <a:fld id="{0D0D6491-CD92-4FBB-90EE-BA71271F6941}" type="datetimeFigureOut">
              <a:rPr lang="it-IT" smtClean="0"/>
              <a:t>10/12/2024</a:t>
            </a:fld>
            <a:endParaRPr lang="it-IT"/>
          </a:p>
        </p:txBody>
      </p:sp>
      <p:sp>
        <p:nvSpPr>
          <p:cNvPr id="4" name="Segnaposto piè di pagina 3">
            <a:extLst>
              <a:ext uri="{FF2B5EF4-FFF2-40B4-BE49-F238E27FC236}">
                <a16:creationId xmlns:a16="http://schemas.microsoft.com/office/drawing/2014/main" id="{8B642041-FBBA-4FE3-B7A0-CB84C9241BBB}"/>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E762308B-3CA9-45B6-BB1A-4A6A138280E3}"/>
              </a:ext>
            </a:extLst>
          </p:cNvPr>
          <p:cNvSpPr>
            <a:spLocks noGrp="1"/>
          </p:cNvSpPr>
          <p:nvPr>
            <p:ph type="sldNum" sz="quarter" idx="12"/>
          </p:nvPr>
        </p:nvSpPr>
        <p:spPr/>
        <p:txBody>
          <a:bodyPr/>
          <a:lstStyle/>
          <a:p>
            <a:fld id="{6C698556-2341-4EF3-9CD0-8D1B75B7121A}" type="slidenum">
              <a:rPr lang="it-IT" smtClean="0"/>
              <a:t>‹N›</a:t>
            </a:fld>
            <a:endParaRPr lang="it-IT"/>
          </a:p>
        </p:txBody>
      </p:sp>
    </p:spTree>
    <p:extLst>
      <p:ext uri="{BB962C8B-B14F-4D97-AF65-F5344CB8AC3E}">
        <p14:creationId xmlns:p14="http://schemas.microsoft.com/office/powerpoint/2010/main" val="20366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5BC6052-9E21-4EFC-B46E-55FD355ECC7F}"/>
              </a:ext>
            </a:extLst>
          </p:cNvPr>
          <p:cNvSpPr>
            <a:spLocks noGrp="1"/>
          </p:cNvSpPr>
          <p:nvPr>
            <p:ph type="dt" sz="half" idx="10"/>
          </p:nvPr>
        </p:nvSpPr>
        <p:spPr/>
        <p:txBody>
          <a:bodyPr/>
          <a:lstStyle/>
          <a:p>
            <a:fld id="{0D0D6491-CD92-4FBB-90EE-BA71271F6941}" type="datetimeFigureOut">
              <a:rPr lang="it-IT" smtClean="0"/>
              <a:t>10/12/2024</a:t>
            </a:fld>
            <a:endParaRPr lang="it-IT"/>
          </a:p>
        </p:txBody>
      </p:sp>
      <p:sp>
        <p:nvSpPr>
          <p:cNvPr id="3" name="Segnaposto piè di pagina 2">
            <a:extLst>
              <a:ext uri="{FF2B5EF4-FFF2-40B4-BE49-F238E27FC236}">
                <a16:creationId xmlns:a16="http://schemas.microsoft.com/office/drawing/2014/main" id="{D2E31BC8-F63B-4E97-A469-67AAA07DC2C6}"/>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657EDF1-AB57-4C96-B482-E8505634EBA4}"/>
              </a:ext>
            </a:extLst>
          </p:cNvPr>
          <p:cNvSpPr>
            <a:spLocks noGrp="1"/>
          </p:cNvSpPr>
          <p:nvPr>
            <p:ph type="sldNum" sz="quarter" idx="12"/>
          </p:nvPr>
        </p:nvSpPr>
        <p:spPr/>
        <p:txBody>
          <a:bodyPr/>
          <a:lstStyle/>
          <a:p>
            <a:fld id="{6C698556-2341-4EF3-9CD0-8D1B75B7121A}" type="slidenum">
              <a:rPr lang="it-IT" smtClean="0"/>
              <a:t>‹N›</a:t>
            </a:fld>
            <a:endParaRPr lang="it-IT"/>
          </a:p>
        </p:txBody>
      </p:sp>
    </p:spTree>
    <p:extLst>
      <p:ext uri="{BB962C8B-B14F-4D97-AF65-F5344CB8AC3E}">
        <p14:creationId xmlns:p14="http://schemas.microsoft.com/office/powerpoint/2010/main" val="3735198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17146A-A56B-4F06-A809-3B9AEAA4D4A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08935FF-20B9-4756-AC77-91C802AC00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829A5C4-FB9C-48EB-ACAE-B0838B90BA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B4541538-BD47-495A-8B2E-2D2FD02C2595}"/>
              </a:ext>
            </a:extLst>
          </p:cNvPr>
          <p:cNvSpPr>
            <a:spLocks noGrp="1"/>
          </p:cNvSpPr>
          <p:nvPr>
            <p:ph type="dt" sz="half" idx="10"/>
          </p:nvPr>
        </p:nvSpPr>
        <p:spPr/>
        <p:txBody>
          <a:bodyPr/>
          <a:lstStyle/>
          <a:p>
            <a:fld id="{0D0D6491-CD92-4FBB-90EE-BA71271F6941}" type="datetimeFigureOut">
              <a:rPr lang="it-IT" smtClean="0"/>
              <a:t>10/12/2024</a:t>
            </a:fld>
            <a:endParaRPr lang="it-IT"/>
          </a:p>
        </p:txBody>
      </p:sp>
      <p:sp>
        <p:nvSpPr>
          <p:cNvPr id="6" name="Segnaposto piè di pagina 5">
            <a:extLst>
              <a:ext uri="{FF2B5EF4-FFF2-40B4-BE49-F238E27FC236}">
                <a16:creationId xmlns:a16="http://schemas.microsoft.com/office/drawing/2014/main" id="{FC0947D5-C66D-4B07-8038-53400F56B72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6739D35-0F63-4369-864A-44712025C5F6}"/>
              </a:ext>
            </a:extLst>
          </p:cNvPr>
          <p:cNvSpPr>
            <a:spLocks noGrp="1"/>
          </p:cNvSpPr>
          <p:nvPr>
            <p:ph type="sldNum" sz="quarter" idx="12"/>
          </p:nvPr>
        </p:nvSpPr>
        <p:spPr/>
        <p:txBody>
          <a:bodyPr/>
          <a:lstStyle/>
          <a:p>
            <a:fld id="{6C698556-2341-4EF3-9CD0-8D1B75B7121A}" type="slidenum">
              <a:rPr lang="it-IT" smtClean="0"/>
              <a:t>‹N›</a:t>
            </a:fld>
            <a:endParaRPr lang="it-IT"/>
          </a:p>
        </p:txBody>
      </p:sp>
    </p:spTree>
    <p:extLst>
      <p:ext uri="{BB962C8B-B14F-4D97-AF65-F5344CB8AC3E}">
        <p14:creationId xmlns:p14="http://schemas.microsoft.com/office/powerpoint/2010/main" val="2335840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5BD945-66B7-4967-996D-7153F83108C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F95D9F2-7A8F-4266-93B7-53B34CFBA8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2A5FBB78-A5C9-43F3-A24F-F6ACD7A701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CA56C81C-44E5-4F78-BBB8-C00B6E253837}"/>
              </a:ext>
            </a:extLst>
          </p:cNvPr>
          <p:cNvSpPr>
            <a:spLocks noGrp="1"/>
          </p:cNvSpPr>
          <p:nvPr>
            <p:ph type="dt" sz="half" idx="10"/>
          </p:nvPr>
        </p:nvSpPr>
        <p:spPr/>
        <p:txBody>
          <a:bodyPr/>
          <a:lstStyle/>
          <a:p>
            <a:fld id="{0D0D6491-CD92-4FBB-90EE-BA71271F6941}" type="datetimeFigureOut">
              <a:rPr lang="it-IT" smtClean="0"/>
              <a:t>10/12/2024</a:t>
            </a:fld>
            <a:endParaRPr lang="it-IT"/>
          </a:p>
        </p:txBody>
      </p:sp>
      <p:sp>
        <p:nvSpPr>
          <p:cNvPr id="6" name="Segnaposto piè di pagina 5">
            <a:extLst>
              <a:ext uri="{FF2B5EF4-FFF2-40B4-BE49-F238E27FC236}">
                <a16:creationId xmlns:a16="http://schemas.microsoft.com/office/drawing/2014/main" id="{F6F314D1-44AC-47DB-B9A4-730F8126926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A0DDCAB-3F9B-496C-AF87-E92A155C6BDA}"/>
              </a:ext>
            </a:extLst>
          </p:cNvPr>
          <p:cNvSpPr>
            <a:spLocks noGrp="1"/>
          </p:cNvSpPr>
          <p:nvPr>
            <p:ph type="sldNum" sz="quarter" idx="12"/>
          </p:nvPr>
        </p:nvSpPr>
        <p:spPr/>
        <p:txBody>
          <a:bodyPr/>
          <a:lstStyle/>
          <a:p>
            <a:fld id="{6C698556-2341-4EF3-9CD0-8D1B75B7121A}" type="slidenum">
              <a:rPr lang="it-IT" smtClean="0"/>
              <a:t>‹N›</a:t>
            </a:fld>
            <a:endParaRPr lang="it-IT"/>
          </a:p>
        </p:txBody>
      </p:sp>
    </p:spTree>
    <p:extLst>
      <p:ext uri="{BB962C8B-B14F-4D97-AF65-F5344CB8AC3E}">
        <p14:creationId xmlns:p14="http://schemas.microsoft.com/office/powerpoint/2010/main" val="475643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C84D2856-773D-4ADF-868A-05D4697BFB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80CE810-6A6F-48CE-A991-4B9DF00EE7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42CFB02-6559-48AD-9514-093E6A41FE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0D6491-CD92-4FBB-90EE-BA71271F6941}" type="datetimeFigureOut">
              <a:rPr lang="it-IT" smtClean="0"/>
              <a:t>10/12/2024</a:t>
            </a:fld>
            <a:endParaRPr lang="it-IT"/>
          </a:p>
        </p:txBody>
      </p:sp>
      <p:sp>
        <p:nvSpPr>
          <p:cNvPr id="5" name="Segnaposto piè di pagina 4">
            <a:extLst>
              <a:ext uri="{FF2B5EF4-FFF2-40B4-BE49-F238E27FC236}">
                <a16:creationId xmlns:a16="http://schemas.microsoft.com/office/drawing/2014/main" id="{741A6762-38BD-478F-9BC9-23A104EB67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16F1D311-264F-4A27-93E5-2D85F205EC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698556-2341-4EF3-9CD0-8D1B75B7121A}" type="slidenum">
              <a:rPr lang="it-IT" smtClean="0"/>
              <a:t>‹N›</a:t>
            </a:fld>
            <a:endParaRPr lang="it-IT"/>
          </a:p>
        </p:txBody>
      </p:sp>
    </p:spTree>
    <p:extLst>
      <p:ext uri="{BB962C8B-B14F-4D97-AF65-F5344CB8AC3E}">
        <p14:creationId xmlns:p14="http://schemas.microsoft.com/office/powerpoint/2010/main" val="1647960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9E2CB7-292C-4D47-951B-997D30F26C1B}"/>
              </a:ext>
            </a:extLst>
          </p:cNvPr>
          <p:cNvSpPr>
            <a:spLocks noGrp="1"/>
          </p:cNvSpPr>
          <p:nvPr>
            <p:ph type="ctrTitle"/>
          </p:nvPr>
        </p:nvSpPr>
        <p:spPr>
          <a:xfrm>
            <a:off x="1524000" y="480767"/>
            <a:ext cx="9144000" cy="1791093"/>
          </a:xfrm>
        </p:spPr>
        <p:txBody>
          <a:bodyPr/>
          <a:lstStyle/>
          <a:p>
            <a:r>
              <a:rPr lang="it-IT" b="1" dirty="0"/>
              <a:t>2Pietro e Giuda</a:t>
            </a:r>
          </a:p>
        </p:txBody>
      </p:sp>
      <p:sp>
        <p:nvSpPr>
          <p:cNvPr id="3" name="Sottotitolo 2">
            <a:extLst>
              <a:ext uri="{FF2B5EF4-FFF2-40B4-BE49-F238E27FC236}">
                <a16:creationId xmlns:a16="http://schemas.microsoft.com/office/drawing/2014/main" id="{882CBFE1-4E44-4707-B626-DE60F4367404}"/>
              </a:ext>
            </a:extLst>
          </p:cNvPr>
          <p:cNvSpPr>
            <a:spLocks noGrp="1"/>
          </p:cNvSpPr>
          <p:nvPr>
            <p:ph type="subTitle" idx="1"/>
          </p:nvPr>
        </p:nvSpPr>
        <p:spPr>
          <a:xfrm>
            <a:off x="1524000" y="2809188"/>
            <a:ext cx="9144000" cy="3337087"/>
          </a:xfrm>
        </p:spPr>
        <p:txBody>
          <a:bodyPr>
            <a:normAutofit fontScale="77500" lnSpcReduction="20000"/>
          </a:bodyPr>
          <a:lstStyle/>
          <a:p>
            <a:r>
              <a:rPr lang="it-IT" sz="4800" dirty="0"/>
              <a:t>Sinossi e disposizione interna</a:t>
            </a:r>
          </a:p>
          <a:p>
            <a:endParaRPr lang="it-IT" dirty="0"/>
          </a:p>
          <a:p>
            <a:endParaRPr lang="it-IT" dirty="0"/>
          </a:p>
          <a:p>
            <a:r>
              <a:rPr lang="it-IT" dirty="0"/>
              <a:t>Materiale tratto da:</a:t>
            </a:r>
          </a:p>
          <a:p>
            <a:r>
              <a:rPr lang="it-IT" dirty="0"/>
              <a:t>M. EBNER-S. SCHREIBER (</a:t>
            </a:r>
            <a:r>
              <a:rPr lang="it-IT" dirty="0" err="1"/>
              <a:t>edd</a:t>
            </a:r>
            <a:r>
              <a:rPr lang="it-IT" dirty="0"/>
              <a:t>.), </a:t>
            </a:r>
            <a:r>
              <a:rPr lang="it-IT" i="1" dirty="0"/>
              <a:t>Introduzione al Nuovo Testamento</a:t>
            </a:r>
            <a:r>
              <a:rPr lang="it-IT" dirty="0"/>
              <a:t>, </a:t>
            </a:r>
            <a:r>
              <a:rPr lang="it-IT" dirty="0" err="1"/>
              <a:t>Queriniana</a:t>
            </a:r>
            <a:r>
              <a:rPr lang="it-IT" dirty="0"/>
              <a:t>, Brescia 2012 (M. GIELEN, pp. 651-660 e 690-698)</a:t>
            </a:r>
          </a:p>
          <a:p>
            <a:endParaRPr lang="it-IT" dirty="0"/>
          </a:p>
          <a:p>
            <a:pPr algn="r"/>
            <a:r>
              <a:rPr lang="it-IT" sz="1900" dirty="0"/>
              <a:t>Corso di </a:t>
            </a:r>
            <a:r>
              <a:rPr lang="it-IT" sz="1900" b="1" dirty="0"/>
              <a:t>Lettere cattoliche</a:t>
            </a:r>
            <a:r>
              <a:rPr lang="it-IT" sz="1900" dirty="0"/>
              <a:t>, </a:t>
            </a:r>
            <a:r>
              <a:rPr lang="it-IT" sz="1900" dirty="0" err="1"/>
              <a:t>a.a</a:t>
            </a:r>
            <a:r>
              <a:rPr lang="it-IT" sz="1900" dirty="0"/>
              <a:t>. 2024-2025</a:t>
            </a:r>
            <a:endParaRPr lang="it-IT" sz="1900" b="1" dirty="0"/>
          </a:p>
          <a:p>
            <a:pPr algn="r"/>
            <a:r>
              <a:rPr lang="it-IT" sz="1900" dirty="0"/>
              <a:t>Attività laboratoriale (21/11/2024)</a:t>
            </a:r>
          </a:p>
          <a:p>
            <a:pPr algn="r"/>
            <a:r>
              <a:rPr lang="it-IT" sz="1900" dirty="0"/>
              <a:t>Tutor d’aula Maurizio Ulturale</a:t>
            </a:r>
          </a:p>
        </p:txBody>
      </p:sp>
    </p:spTree>
    <p:extLst>
      <p:ext uri="{BB962C8B-B14F-4D97-AF65-F5344CB8AC3E}">
        <p14:creationId xmlns:p14="http://schemas.microsoft.com/office/powerpoint/2010/main" val="3505018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7390C7-CFF9-4252-B3AE-0956A370AC8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191B5DD-5827-402E-9150-F883AD11E1CE}"/>
              </a:ext>
            </a:extLst>
          </p:cNvPr>
          <p:cNvSpPr>
            <a:spLocks noGrp="1"/>
          </p:cNvSpPr>
          <p:nvPr>
            <p:ph idx="1"/>
          </p:nvPr>
        </p:nvSpPr>
        <p:spPr/>
        <p:txBody>
          <a:bodyPr/>
          <a:lstStyle/>
          <a:p>
            <a:pPr marL="0" indent="0">
              <a:buNone/>
            </a:pPr>
            <a:endParaRPr lang="it-IT" dirty="0"/>
          </a:p>
          <a:p>
            <a:pPr marL="0" indent="0">
              <a:buNone/>
            </a:pPr>
            <a:endParaRPr lang="it-IT" dirty="0"/>
          </a:p>
          <a:p>
            <a:pPr marL="0" indent="0" algn="just">
              <a:buNone/>
            </a:pPr>
            <a:r>
              <a:rPr lang="it-IT" dirty="0"/>
              <a:t>Benché in passato sia stata messa in dubbio l’unitarietà di molte lettere paoline (spiegata come composizione di singole lettere originariamente autonome da parte di un presunto redattore successivo, che avrebbe peraltro cancellato inizi e conclusioni delle singole lettere), oggi tale ipotesi risulta inverosimile, anche a motivo del confronto con l’epistolario ciceroniano (es. fratture del </a:t>
            </a:r>
            <a:r>
              <a:rPr lang="it-IT" i="1" dirty="0"/>
              <a:t>ductus </a:t>
            </a:r>
            <a:r>
              <a:rPr lang="it-IT" dirty="0"/>
              <a:t>sono presenti anche in Cicerone)</a:t>
            </a:r>
          </a:p>
        </p:txBody>
      </p:sp>
    </p:spTree>
    <p:extLst>
      <p:ext uri="{BB962C8B-B14F-4D97-AF65-F5344CB8AC3E}">
        <p14:creationId xmlns:p14="http://schemas.microsoft.com/office/powerpoint/2010/main" val="2142461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45F58B-3053-4A68-8C64-08A2FF91349F}"/>
              </a:ext>
            </a:extLst>
          </p:cNvPr>
          <p:cNvSpPr>
            <a:spLocks noGrp="1"/>
          </p:cNvSpPr>
          <p:nvPr>
            <p:ph type="title"/>
          </p:nvPr>
        </p:nvSpPr>
        <p:spPr/>
        <p:txBody>
          <a:bodyPr/>
          <a:lstStyle/>
          <a:p>
            <a:pPr algn="ctr"/>
            <a:r>
              <a:rPr lang="it-IT" b="1" dirty="0" err="1"/>
              <a:t>Pseudoepigrafia</a:t>
            </a:r>
            <a:endParaRPr lang="it-IT" b="1" dirty="0"/>
          </a:p>
        </p:txBody>
      </p:sp>
      <p:sp>
        <p:nvSpPr>
          <p:cNvPr id="3" name="Segnaposto contenuto 2">
            <a:extLst>
              <a:ext uri="{FF2B5EF4-FFF2-40B4-BE49-F238E27FC236}">
                <a16:creationId xmlns:a16="http://schemas.microsoft.com/office/drawing/2014/main" id="{A5F74629-A05D-4F16-A5F9-4FD36743EAB5}"/>
              </a:ext>
            </a:extLst>
          </p:cNvPr>
          <p:cNvSpPr>
            <a:spLocks noGrp="1"/>
          </p:cNvSpPr>
          <p:nvPr>
            <p:ph idx="1"/>
          </p:nvPr>
        </p:nvSpPr>
        <p:spPr/>
        <p:txBody>
          <a:bodyPr>
            <a:normAutofit fontScale="92500" lnSpcReduction="10000"/>
          </a:bodyPr>
          <a:lstStyle/>
          <a:p>
            <a:pPr marL="0" indent="0" algn="just">
              <a:buNone/>
            </a:pPr>
            <a:r>
              <a:rPr lang="it-IT" dirty="0">
                <a:solidFill>
                  <a:srgbClr val="FF0000"/>
                </a:solidFill>
              </a:rPr>
              <a:t>Per molti studiosi 6 lettere di Paolo, Giacomo, 1 e </a:t>
            </a:r>
            <a:r>
              <a:rPr lang="it-IT" u="sng" dirty="0">
                <a:solidFill>
                  <a:srgbClr val="FF0000"/>
                </a:solidFill>
              </a:rPr>
              <a:t>2 Pietro </a:t>
            </a:r>
            <a:r>
              <a:rPr lang="it-IT" dirty="0">
                <a:solidFill>
                  <a:srgbClr val="FF0000"/>
                </a:solidFill>
              </a:rPr>
              <a:t>e </a:t>
            </a:r>
            <a:r>
              <a:rPr lang="it-IT" u="sng" dirty="0">
                <a:solidFill>
                  <a:srgbClr val="FF0000"/>
                </a:solidFill>
              </a:rPr>
              <a:t>Giuda</a:t>
            </a:r>
            <a:r>
              <a:rPr lang="it-IT" dirty="0">
                <a:solidFill>
                  <a:srgbClr val="FF0000"/>
                </a:solidFill>
              </a:rPr>
              <a:t> non sarebbero degli autori di cui portano il nome.</a:t>
            </a:r>
          </a:p>
          <a:p>
            <a:pPr marL="0" indent="0" algn="just">
              <a:buNone/>
            </a:pPr>
            <a:r>
              <a:rPr lang="it-IT" dirty="0">
                <a:solidFill>
                  <a:srgbClr val="FF0000"/>
                </a:solidFill>
              </a:rPr>
              <a:t>Fiction della </a:t>
            </a:r>
            <a:r>
              <a:rPr lang="it-IT" dirty="0" err="1">
                <a:solidFill>
                  <a:srgbClr val="FF0000"/>
                </a:solidFill>
              </a:rPr>
              <a:t>pseudoepigrafia</a:t>
            </a:r>
            <a:r>
              <a:rPr lang="it-IT" dirty="0">
                <a:solidFill>
                  <a:srgbClr val="FF0000"/>
                </a:solidFill>
              </a:rPr>
              <a:t> (attribuzione a un autore noto): evidente quando la teologia sottesa e il linguaggio non risultino consonanti con il tempo della prima generazione cristiana.</a:t>
            </a:r>
          </a:p>
          <a:p>
            <a:pPr marL="0" indent="0" algn="just">
              <a:buNone/>
            </a:pPr>
            <a:r>
              <a:rPr lang="it-IT" dirty="0">
                <a:solidFill>
                  <a:srgbClr val="FF0000"/>
                </a:solidFill>
              </a:rPr>
              <a:t>Grandi cambiamenti dagli anni ‘60-’70 del I secolo: morte di Pietro e di Paolo, strutturazioni organizzative delle chiese, differimento della </a:t>
            </a:r>
            <a:r>
              <a:rPr lang="it-IT" dirty="0" err="1">
                <a:solidFill>
                  <a:srgbClr val="FF0000"/>
                </a:solidFill>
              </a:rPr>
              <a:t>parusìa</a:t>
            </a:r>
            <a:r>
              <a:rPr lang="it-IT" dirty="0">
                <a:solidFill>
                  <a:srgbClr val="FF0000"/>
                </a:solidFill>
              </a:rPr>
              <a:t>, strutturazione teologica a fronte della separazione dalle sinagoghe giudaiche, contrasti su retta interpretazione della fede, conflitti politici e sociali.</a:t>
            </a:r>
          </a:p>
          <a:p>
            <a:pPr marL="0" indent="0" algn="just">
              <a:buNone/>
            </a:pPr>
            <a:r>
              <a:rPr lang="it-IT" dirty="0">
                <a:solidFill>
                  <a:srgbClr val="FF0000"/>
                </a:solidFill>
              </a:rPr>
              <a:t>Conseguenza: </a:t>
            </a:r>
            <a:r>
              <a:rPr lang="it-IT" u="sng" dirty="0">
                <a:solidFill>
                  <a:srgbClr val="FF0000"/>
                </a:solidFill>
              </a:rPr>
              <a:t>ritorno alla trasmissione iniziale da parte della seconda-terza generazione cristiana</a:t>
            </a:r>
          </a:p>
        </p:txBody>
      </p:sp>
    </p:spTree>
    <p:extLst>
      <p:ext uri="{BB962C8B-B14F-4D97-AF65-F5344CB8AC3E}">
        <p14:creationId xmlns:p14="http://schemas.microsoft.com/office/powerpoint/2010/main" val="1631335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AE695B-164D-40F1-9772-F50025C992EE}"/>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A07EA494-728B-4DDA-850D-355E940B6832}"/>
              </a:ext>
            </a:extLst>
          </p:cNvPr>
          <p:cNvSpPr>
            <a:spLocks noGrp="1"/>
          </p:cNvSpPr>
          <p:nvPr>
            <p:ph idx="1"/>
          </p:nvPr>
        </p:nvSpPr>
        <p:spPr/>
        <p:txBody>
          <a:bodyPr>
            <a:normAutofit fontScale="85000" lnSpcReduction="20000"/>
          </a:bodyPr>
          <a:lstStyle/>
          <a:p>
            <a:pPr marL="0" indent="0">
              <a:buNone/>
            </a:pPr>
            <a:endParaRPr lang="it-IT" dirty="0"/>
          </a:p>
          <a:p>
            <a:pPr marL="0" indent="0" algn="just">
              <a:buNone/>
            </a:pPr>
            <a:r>
              <a:rPr lang="it-IT" dirty="0" err="1">
                <a:solidFill>
                  <a:srgbClr val="FF0000"/>
                </a:solidFill>
              </a:rPr>
              <a:t>n.b.</a:t>
            </a:r>
            <a:r>
              <a:rPr lang="it-IT" dirty="0">
                <a:solidFill>
                  <a:srgbClr val="FF0000"/>
                </a:solidFill>
              </a:rPr>
              <a:t> </a:t>
            </a:r>
            <a:r>
              <a:rPr lang="it-IT" dirty="0" err="1">
                <a:solidFill>
                  <a:srgbClr val="FF0000"/>
                </a:solidFill>
              </a:rPr>
              <a:t>Pseudoepigrafia</a:t>
            </a:r>
            <a:r>
              <a:rPr lang="it-IT" dirty="0">
                <a:solidFill>
                  <a:srgbClr val="FF0000"/>
                </a:solidFill>
              </a:rPr>
              <a:t> diffusa nel mondo antico: il modello del fondatore veniva considerato più efficace dell’argomentazione fittizia di un contemporaneo. </a:t>
            </a:r>
          </a:p>
          <a:p>
            <a:pPr marL="0" indent="0" algn="just">
              <a:buNone/>
            </a:pPr>
            <a:r>
              <a:rPr lang="it-IT" dirty="0">
                <a:solidFill>
                  <a:srgbClr val="FF0000"/>
                </a:solidFill>
              </a:rPr>
              <a:t>Dunque alla base non vi era un tentativo subdolo di inganno del lettore e di falsificazione bensì motivazionale e di invito alla riscoperta del carisma centrale di un gruppo (e di proselitismo)</a:t>
            </a:r>
          </a:p>
          <a:p>
            <a:pPr marL="0" indent="0" algn="just">
              <a:buNone/>
            </a:pPr>
            <a:r>
              <a:rPr lang="it-IT" dirty="0">
                <a:solidFill>
                  <a:srgbClr val="FF0000"/>
                </a:solidFill>
              </a:rPr>
              <a:t>Scopi: rivendicazione di autorità (validità per tempi attuali e futuri) e di una specifica tradizione culturale (per rispondere a interrogativi presenti e incalzanti).</a:t>
            </a:r>
          </a:p>
          <a:p>
            <a:pPr marL="0" indent="0" algn="just">
              <a:buNone/>
            </a:pPr>
            <a:r>
              <a:rPr lang="it-IT" dirty="0" err="1">
                <a:solidFill>
                  <a:srgbClr val="FF0000"/>
                </a:solidFill>
              </a:rPr>
              <a:t>n.b.</a:t>
            </a:r>
            <a:r>
              <a:rPr lang="it-IT" dirty="0">
                <a:solidFill>
                  <a:srgbClr val="FF0000"/>
                </a:solidFill>
              </a:rPr>
              <a:t> Spesso le comunità, o almeno i suoi componenti colti, erano consapevoli della fiction in atto (es. 2Pt)</a:t>
            </a:r>
          </a:p>
          <a:p>
            <a:pPr marL="0" indent="0" algn="just">
              <a:buNone/>
            </a:pPr>
            <a:r>
              <a:rPr lang="it-IT" dirty="0">
                <a:solidFill>
                  <a:srgbClr val="FF0000"/>
                </a:solidFill>
              </a:rPr>
              <a:t>Diffusa prassi culturale anche nel giudaismo: Deuteronomio (‘Parole che Mosè rivolse’) e intero Pentateuco, i prolungamenti a Isaia (Deutero-Isaia e Trito-Isaia), Enoch (</a:t>
            </a:r>
            <a:r>
              <a:rPr lang="it-IT" dirty="0" err="1">
                <a:solidFill>
                  <a:srgbClr val="FF0000"/>
                </a:solidFill>
              </a:rPr>
              <a:t>cf</a:t>
            </a:r>
            <a:r>
              <a:rPr lang="it-IT" dirty="0">
                <a:solidFill>
                  <a:srgbClr val="FF0000"/>
                </a:solidFill>
              </a:rPr>
              <a:t>. conoscenza da parte di Giuda)</a:t>
            </a:r>
          </a:p>
        </p:txBody>
      </p:sp>
    </p:spTree>
    <p:extLst>
      <p:ext uri="{BB962C8B-B14F-4D97-AF65-F5344CB8AC3E}">
        <p14:creationId xmlns:p14="http://schemas.microsoft.com/office/powerpoint/2010/main" val="3870799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FFEEC0-0066-461C-B4CB-E0A040A08272}"/>
              </a:ext>
            </a:extLst>
          </p:cNvPr>
          <p:cNvSpPr>
            <a:spLocks noGrp="1"/>
          </p:cNvSpPr>
          <p:nvPr>
            <p:ph type="title"/>
          </p:nvPr>
        </p:nvSpPr>
        <p:spPr/>
        <p:txBody>
          <a:bodyPr/>
          <a:lstStyle/>
          <a:p>
            <a:pPr algn="ctr"/>
            <a:r>
              <a:rPr lang="it-IT" b="1" dirty="0"/>
              <a:t>La Seconda lettera di Pietro</a:t>
            </a:r>
          </a:p>
        </p:txBody>
      </p:sp>
      <p:sp>
        <p:nvSpPr>
          <p:cNvPr id="3" name="Segnaposto contenuto 2">
            <a:extLst>
              <a:ext uri="{FF2B5EF4-FFF2-40B4-BE49-F238E27FC236}">
                <a16:creationId xmlns:a16="http://schemas.microsoft.com/office/drawing/2014/main" id="{548231A0-7E32-4957-B3A6-6CAAC1A9AA0B}"/>
              </a:ext>
            </a:extLst>
          </p:cNvPr>
          <p:cNvSpPr>
            <a:spLocks noGrp="1"/>
          </p:cNvSpPr>
          <p:nvPr>
            <p:ph idx="1"/>
          </p:nvPr>
        </p:nvSpPr>
        <p:spPr/>
        <p:txBody>
          <a:bodyPr>
            <a:normAutofit lnSpcReduction="10000"/>
          </a:bodyPr>
          <a:lstStyle/>
          <a:p>
            <a:pPr marL="0" indent="0" algn="just">
              <a:buNone/>
            </a:pPr>
            <a:r>
              <a:rPr lang="it-IT" dirty="0"/>
              <a:t>Struttura chiara ed elementi epistolari formali:</a:t>
            </a:r>
          </a:p>
          <a:p>
            <a:pPr algn="just">
              <a:buFont typeface="Wingdings" panose="05000000000000000000" pitchFamily="2" charset="2"/>
              <a:buChar char="§"/>
            </a:pPr>
            <a:r>
              <a:rPr lang="it-IT" dirty="0"/>
              <a:t>Esordio (1,1-11): Prescritto (1,1s.), Proemio (1,3-11) (impegno per condotta di vita corrispondente alla conoscenza di Dio e di Gesù Cristo e che non pregiudica il futuro eterno)</a:t>
            </a:r>
          </a:p>
          <a:p>
            <a:pPr algn="just">
              <a:buFont typeface="Wingdings" panose="05000000000000000000" pitchFamily="2" charset="2"/>
              <a:buChar char="§"/>
            </a:pPr>
            <a:r>
              <a:rPr lang="it-IT" dirty="0"/>
              <a:t>Corpo (1,12-3,13): Testimonianza di Pietro fondamento della fede nella salvezza finale (1,12-21), Rimproveri ai falsi maestri (2,1-22), Rifiuto della contestazione della </a:t>
            </a:r>
            <a:r>
              <a:rPr lang="it-IT" dirty="0" err="1"/>
              <a:t>parusìa</a:t>
            </a:r>
            <a:r>
              <a:rPr lang="it-IT" dirty="0"/>
              <a:t> da parte degli </a:t>
            </a:r>
            <a:r>
              <a:rPr lang="it-IT" dirty="0" err="1"/>
              <a:t>empàiktai</a:t>
            </a:r>
            <a:r>
              <a:rPr lang="it-IT" dirty="0"/>
              <a:t>-beffeggiatori (3,1-13) </a:t>
            </a:r>
          </a:p>
          <a:p>
            <a:pPr algn="just">
              <a:buFont typeface="Wingdings" panose="05000000000000000000" pitchFamily="2" charset="2"/>
              <a:buChar char="§"/>
            </a:pPr>
            <a:r>
              <a:rPr lang="it-IT" dirty="0"/>
              <a:t>Conclusione (3,14-18): Esortazioni finali e dossologia (3,14-18). Ossia: trascorrere gli ultimi tempi difendendosi dalle tentazioni degli avversari orientandosi alla grazia e alla conoscenza del Signore (3,18a)</a:t>
            </a:r>
          </a:p>
        </p:txBody>
      </p:sp>
    </p:spTree>
    <p:extLst>
      <p:ext uri="{BB962C8B-B14F-4D97-AF65-F5344CB8AC3E}">
        <p14:creationId xmlns:p14="http://schemas.microsoft.com/office/powerpoint/2010/main" val="3296718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755BBE-C341-4E9F-8A4E-8B77C688249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3E4B987-FCB6-48DA-9229-E89D8078E7AA}"/>
              </a:ext>
            </a:extLst>
          </p:cNvPr>
          <p:cNvSpPr>
            <a:spLocks noGrp="1"/>
          </p:cNvSpPr>
          <p:nvPr>
            <p:ph idx="1"/>
          </p:nvPr>
        </p:nvSpPr>
        <p:spPr/>
        <p:txBody>
          <a:bodyPr>
            <a:normAutofit fontScale="62500" lnSpcReduction="20000"/>
          </a:bodyPr>
          <a:lstStyle/>
          <a:p>
            <a:pPr marL="0" indent="0" algn="just">
              <a:buNone/>
            </a:pPr>
            <a:r>
              <a:rPr lang="it-IT" dirty="0" err="1"/>
              <a:t>n.b.</a:t>
            </a:r>
            <a:r>
              <a:rPr lang="it-IT" dirty="0"/>
              <a:t> Proemio: conforme al genere letterario, introduce gli aspetti tematici centrali: accesso a regno escatologico a coronamento di una condotta conforme alla vocazione e all’elezione divine. Ciò prelude alla critica decisa rivolta verso il libertinismo morale e </a:t>
            </a:r>
            <a:r>
              <a:rPr lang="it-IT" dirty="0">
                <a:solidFill>
                  <a:srgbClr val="FF0000"/>
                </a:solidFill>
              </a:rPr>
              <a:t>la mancanza di fede-speranza escatologica dei falsi maestri </a:t>
            </a:r>
            <a:r>
              <a:rPr lang="it-IT" dirty="0"/>
              <a:t>(</a:t>
            </a:r>
            <a:r>
              <a:rPr lang="it-IT" dirty="0" err="1"/>
              <a:t>pseudodidàscaloi</a:t>
            </a:r>
            <a:r>
              <a:rPr lang="it-IT" dirty="0"/>
              <a:t> - 2,1)</a:t>
            </a:r>
          </a:p>
          <a:p>
            <a:pPr marL="0" indent="0" algn="just">
              <a:buNone/>
            </a:pPr>
            <a:endParaRPr lang="it-IT" dirty="0"/>
          </a:p>
          <a:p>
            <a:pPr marL="0" indent="0" algn="just">
              <a:buNone/>
            </a:pPr>
            <a:r>
              <a:rPr lang="it-IT" dirty="0" err="1"/>
              <a:t>n.b.</a:t>
            </a:r>
            <a:r>
              <a:rPr lang="it-IT" dirty="0"/>
              <a:t> </a:t>
            </a:r>
            <a:r>
              <a:rPr lang="it-IT" dirty="0">
                <a:solidFill>
                  <a:srgbClr val="FF0000"/>
                </a:solidFill>
              </a:rPr>
              <a:t>Il corpo della lettera </a:t>
            </a:r>
            <a:r>
              <a:rPr lang="it-IT" dirty="0"/>
              <a:t>si apre con la forma del legato testamentario (</a:t>
            </a:r>
            <a:r>
              <a:rPr lang="it-IT" dirty="0" err="1"/>
              <a:t>vv</a:t>
            </a:r>
            <a:r>
              <a:rPr lang="it-IT" dirty="0"/>
              <a:t>. 13-15): al centro della testimonianza di </a:t>
            </a:r>
            <a:r>
              <a:rPr lang="it-IT" dirty="0">
                <a:solidFill>
                  <a:srgbClr val="FF0000"/>
                </a:solidFill>
              </a:rPr>
              <a:t>Pietro </a:t>
            </a:r>
            <a:r>
              <a:rPr lang="it-IT" dirty="0"/>
              <a:t>c’è la </a:t>
            </a:r>
            <a:r>
              <a:rPr lang="it-IT" dirty="0">
                <a:solidFill>
                  <a:srgbClr val="FF0000"/>
                </a:solidFill>
              </a:rPr>
              <a:t>testimonianza oculare della Trasfigurazione di Gesù quale garanzia della </a:t>
            </a:r>
            <a:r>
              <a:rPr lang="it-IT" dirty="0" err="1">
                <a:solidFill>
                  <a:srgbClr val="FF0000"/>
                </a:solidFill>
              </a:rPr>
              <a:t>parusìa</a:t>
            </a:r>
            <a:endParaRPr lang="it-IT" dirty="0">
              <a:solidFill>
                <a:srgbClr val="FF0000"/>
              </a:solidFill>
            </a:endParaRPr>
          </a:p>
          <a:p>
            <a:pPr marL="0" indent="0" algn="just">
              <a:buNone/>
            </a:pPr>
            <a:endParaRPr lang="it-IT" dirty="0"/>
          </a:p>
          <a:p>
            <a:pPr marL="0" indent="0" algn="just">
              <a:buNone/>
            </a:pPr>
            <a:r>
              <a:rPr lang="it-IT" dirty="0" err="1">
                <a:solidFill>
                  <a:srgbClr val="FF0000"/>
                </a:solidFill>
              </a:rPr>
              <a:t>n.b.</a:t>
            </a:r>
            <a:r>
              <a:rPr lang="it-IT" dirty="0">
                <a:solidFill>
                  <a:srgbClr val="FF0000"/>
                </a:solidFill>
              </a:rPr>
              <a:t> Condanna finale per gli iniqui falsi maestri: condotta libertina, disprezzo potenze angeliche, adescamento di altri </a:t>
            </a:r>
          </a:p>
          <a:p>
            <a:pPr marL="0" indent="0" algn="just">
              <a:buNone/>
            </a:pPr>
            <a:r>
              <a:rPr lang="it-IT" dirty="0">
                <a:solidFill>
                  <a:srgbClr val="FF0000"/>
                </a:solidFill>
              </a:rPr>
              <a:t>Come esempi tipologici del giudizio finale: angeli cattivi, generazione del diluvio, Sodoma e Gomorra, </a:t>
            </a:r>
            <a:r>
              <a:rPr lang="it-IT" dirty="0" err="1">
                <a:solidFill>
                  <a:srgbClr val="FF0000"/>
                </a:solidFill>
              </a:rPr>
              <a:t>Balaam</a:t>
            </a:r>
            <a:r>
              <a:rPr lang="it-IT" dirty="0">
                <a:solidFill>
                  <a:srgbClr val="FF0000"/>
                </a:solidFill>
              </a:rPr>
              <a:t> (2,4-16)</a:t>
            </a:r>
          </a:p>
          <a:p>
            <a:pPr marL="0" indent="0" algn="just">
              <a:buNone/>
            </a:pPr>
            <a:r>
              <a:rPr lang="it-IT" dirty="0">
                <a:solidFill>
                  <a:srgbClr val="FF0000"/>
                </a:solidFill>
              </a:rPr>
              <a:t>La salvezza dalla tentazione viene solo dal Signore (2,9a): Noè e </a:t>
            </a:r>
            <a:r>
              <a:rPr lang="it-IT" dirty="0" err="1">
                <a:solidFill>
                  <a:srgbClr val="FF0000"/>
                </a:solidFill>
              </a:rPr>
              <a:t>Lot</a:t>
            </a:r>
            <a:endParaRPr lang="it-IT" dirty="0">
              <a:solidFill>
                <a:srgbClr val="FF0000"/>
              </a:solidFill>
            </a:endParaRPr>
          </a:p>
          <a:p>
            <a:pPr marL="0" indent="0" algn="just">
              <a:buNone/>
            </a:pPr>
            <a:r>
              <a:rPr lang="it-IT" dirty="0" err="1">
                <a:solidFill>
                  <a:srgbClr val="FF0000"/>
                </a:solidFill>
              </a:rPr>
              <a:t>n.b.</a:t>
            </a:r>
            <a:r>
              <a:rPr lang="it-IT" dirty="0">
                <a:solidFill>
                  <a:srgbClr val="FF0000"/>
                </a:solidFill>
              </a:rPr>
              <a:t> Rifiuto della contestazione della </a:t>
            </a:r>
            <a:r>
              <a:rPr lang="it-IT" dirty="0" err="1">
                <a:solidFill>
                  <a:srgbClr val="FF0000"/>
                </a:solidFill>
              </a:rPr>
              <a:t>parusìa</a:t>
            </a:r>
            <a:r>
              <a:rPr lang="it-IT" dirty="0">
                <a:solidFill>
                  <a:srgbClr val="FF0000"/>
                </a:solidFill>
              </a:rPr>
              <a:t> (3,4-10). Motivi del rifiuto di tale contestazione: diluvio esempio tipologico apocalittico, differenza nella misura del tempo Dio-uomo, bontà di Dio che concede il tempo della penitenza-ravvedimento, mancata conoscenza del giorno del Signore. Infine: attendere lo scenario apocalittico con la speranza di una nuova creazione</a:t>
            </a:r>
          </a:p>
        </p:txBody>
      </p:sp>
    </p:spTree>
    <p:extLst>
      <p:ext uri="{BB962C8B-B14F-4D97-AF65-F5344CB8AC3E}">
        <p14:creationId xmlns:p14="http://schemas.microsoft.com/office/powerpoint/2010/main" val="22096811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0A93E7-3859-4CB5-B99D-7B943C45EDE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322D322-7688-4FF1-9F1D-61626C5F9598}"/>
              </a:ext>
            </a:extLst>
          </p:cNvPr>
          <p:cNvSpPr>
            <a:spLocks noGrp="1"/>
          </p:cNvSpPr>
          <p:nvPr>
            <p:ph idx="1"/>
          </p:nvPr>
        </p:nvSpPr>
        <p:spPr/>
        <p:txBody>
          <a:bodyPr>
            <a:normAutofit/>
          </a:bodyPr>
          <a:lstStyle/>
          <a:p>
            <a:pPr marL="0" indent="0">
              <a:buNone/>
            </a:pPr>
            <a:r>
              <a:rPr lang="it-IT" dirty="0"/>
              <a:t>3 Fonti e tradizioni di 2Pt:</a:t>
            </a:r>
          </a:p>
          <a:p>
            <a:r>
              <a:rPr lang="it-IT" u="sng" dirty="0"/>
              <a:t>Lettera di Giuda</a:t>
            </a:r>
            <a:r>
              <a:rPr lang="it-IT" dirty="0"/>
              <a:t>, rielaborata puntualmente ma non esclusivamente nel cap. 2: </a:t>
            </a:r>
          </a:p>
          <a:p>
            <a:pPr marL="0" indent="0">
              <a:buNone/>
            </a:pPr>
            <a:r>
              <a:rPr lang="it-IT" dirty="0"/>
              <a:t>- 2Pt 1,2a (Gd 2) 1,12 (Gd 5a); </a:t>
            </a:r>
          </a:p>
          <a:p>
            <a:pPr>
              <a:buFontTx/>
              <a:buChar char="-"/>
            </a:pPr>
            <a:r>
              <a:rPr lang="it-IT" dirty="0"/>
              <a:t>2Pt 2,1-3 (Gd 4); 2,4 (Gd 6); 2,6 (Gd 7); 2,9b (Gd 6b); 2,10 (Gd 7s.); 2,11 (Gd 9); 2,12 (Gd 10); 2,13 (Gd 12); 2,15 (Gd 11); 2,17 (Gd 12s.); 2,28 (Gd 16); </a:t>
            </a:r>
          </a:p>
          <a:p>
            <a:pPr>
              <a:buFontTx/>
              <a:buChar char="-"/>
            </a:pPr>
            <a:r>
              <a:rPr lang="it-IT" dirty="0"/>
              <a:t>2Pt 3,2 (Gd 17); 3,3 (Gd 18)</a:t>
            </a:r>
          </a:p>
          <a:p>
            <a:pPr marL="0" indent="0">
              <a:buNone/>
            </a:pPr>
            <a:endParaRPr lang="it-IT" dirty="0"/>
          </a:p>
        </p:txBody>
      </p:sp>
    </p:spTree>
    <p:extLst>
      <p:ext uri="{BB962C8B-B14F-4D97-AF65-F5344CB8AC3E}">
        <p14:creationId xmlns:p14="http://schemas.microsoft.com/office/powerpoint/2010/main" val="39039692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37AD49-0AE4-403D-9212-391B3EAE1BE8}"/>
              </a:ext>
            </a:extLst>
          </p:cNvPr>
          <p:cNvSpPr>
            <a:spLocks noGrp="1"/>
          </p:cNvSpPr>
          <p:nvPr>
            <p:ph type="title"/>
          </p:nvPr>
        </p:nvSpPr>
        <p:spPr/>
        <p:txBody>
          <a:bodyPr/>
          <a:lstStyle/>
          <a:p>
            <a:r>
              <a:rPr lang="it-IT" dirty="0">
                <a:solidFill>
                  <a:srgbClr val="FF0000"/>
                </a:solidFill>
              </a:rPr>
              <a:t>Verificare sul confronto sinottico</a:t>
            </a:r>
          </a:p>
        </p:txBody>
      </p:sp>
      <p:sp>
        <p:nvSpPr>
          <p:cNvPr id="3" name="Segnaposto contenuto 2">
            <a:extLst>
              <a:ext uri="{FF2B5EF4-FFF2-40B4-BE49-F238E27FC236}">
                <a16:creationId xmlns:a16="http://schemas.microsoft.com/office/drawing/2014/main" id="{11CD73CB-8850-4772-959D-F198AD83924C}"/>
              </a:ext>
            </a:extLst>
          </p:cNvPr>
          <p:cNvSpPr>
            <a:spLocks noGrp="1"/>
          </p:cNvSpPr>
          <p:nvPr>
            <p:ph idx="1"/>
          </p:nvPr>
        </p:nvSpPr>
        <p:spPr>
          <a:xfrm>
            <a:off x="762785" y="1863332"/>
            <a:ext cx="10515600" cy="4351338"/>
          </a:xfrm>
        </p:spPr>
        <p:txBody>
          <a:bodyPr>
            <a:normAutofit fontScale="85000" lnSpcReduction="20000"/>
          </a:bodyPr>
          <a:lstStyle/>
          <a:p>
            <a:pPr marL="0" indent="0">
              <a:buNone/>
            </a:pPr>
            <a:r>
              <a:rPr lang="it-IT" dirty="0">
                <a:solidFill>
                  <a:srgbClr val="FF0000"/>
                </a:solidFill>
              </a:rPr>
              <a:t>2Pt non segue però Giuda in maniera pedissequa (nonostante contatti chiari e stretti), ponendo accenti suoi e non solo linguistici</a:t>
            </a:r>
          </a:p>
          <a:p>
            <a:pPr marL="0" indent="0">
              <a:buNone/>
            </a:pPr>
            <a:r>
              <a:rPr lang="it-IT" dirty="0">
                <a:solidFill>
                  <a:srgbClr val="FF0000"/>
                </a:solidFill>
              </a:rPr>
              <a:t>Es. 2,11 generalizza Gd 9, che si basava su tradizioni apocrife circa Mosè</a:t>
            </a:r>
          </a:p>
          <a:p>
            <a:pPr marL="0" indent="0">
              <a:buNone/>
            </a:pPr>
            <a:r>
              <a:rPr lang="it-IT" dirty="0">
                <a:solidFill>
                  <a:srgbClr val="FF0000"/>
                </a:solidFill>
              </a:rPr>
              <a:t>Es. non conosce la scena del giudizio finale di Gd 14s. desunta da 1Enoc 1,9</a:t>
            </a:r>
          </a:p>
          <a:p>
            <a:pPr marL="0" indent="0" algn="just">
              <a:buNone/>
            </a:pPr>
            <a:r>
              <a:rPr lang="it-IT" dirty="0">
                <a:solidFill>
                  <a:srgbClr val="FF0000"/>
                </a:solidFill>
              </a:rPr>
              <a:t>Ciò non dipende però da una maggiore cautela rispetto agli scritti apocrifi del proto-giudaismo, che invece 2Pt conosce e considera. </a:t>
            </a:r>
          </a:p>
          <a:p>
            <a:pPr marL="0" indent="0" algn="just">
              <a:buNone/>
            </a:pPr>
            <a:r>
              <a:rPr lang="it-IT" dirty="0">
                <a:solidFill>
                  <a:srgbClr val="FF0000"/>
                </a:solidFill>
              </a:rPr>
              <a:t>Infatti: 2Pt 2,4-8 cambia la serie degli esempi biblici di Gd 5-7, accostando i racconti del diluvio e di Sodoma e Gomorra (e questi ultimi due racconti sono ripetutamente accostati nella tradizione proto-giudaica come esempi del castigo di Dio per mezzo di acqua e fuoco – come ad es. in 3Mac, Filone, Flavio Giuseppe …); 2Pt 3,5-7 colloca il diluvio in relazione tipologica con il giudizio escatologico di fuoco, proprio come in 1Enoc 101,5-9</a:t>
            </a:r>
          </a:p>
          <a:p>
            <a:pPr marL="0" indent="0">
              <a:buNone/>
            </a:pPr>
            <a:r>
              <a:rPr lang="it-IT" dirty="0">
                <a:solidFill>
                  <a:srgbClr val="FF0000"/>
                </a:solidFill>
              </a:rPr>
              <a:t>Dunque: familiarità con AT e con il proto-giudaismo, compreso quello apocrifo (e anche indipendentemente da Gd)</a:t>
            </a:r>
          </a:p>
        </p:txBody>
      </p:sp>
    </p:spTree>
    <p:extLst>
      <p:ext uri="{BB962C8B-B14F-4D97-AF65-F5344CB8AC3E}">
        <p14:creationId xmlns:p14="http://schemas.microsoft.com/office/powerpoint/2010/main" val="4859382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13FA09-D6C6-4C14-BB7C-C3CA4CCCFB8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A65F487-F75F-4208-9BA0-890619985CDC}"/>
              </a:ext>
            </a:extLst>
          </p:cNvPr>
          <p:cNvSpPr>
            <a:spLocks noGrp="1"/>
          </p:cNvSpPr>
          <p:nvPr>
            <p:ph idx="1"/>
          </p:nvPr>
        </p:nvSpPr>
        <p:spPr/>
        <p:txBody>
          <a:bodyPr/>
          <a:lstStyle/>
          <a:p>
            <a:r>
              <a:rPr lang="it-IT" u="sng" dirty="0"/>
              <a:t>Tradizione evangelica</a:t>
            </a:r>
            <a:r>
              <a:rPr lang="it-IT" dirty="0"/>
              <a:t>: </a:t>
            </a:r>
          </a:p>
          <a:p>
            <a:pPr marL="0" indent="0">
              <a:buNone/>
            </a:pPr>
            <a:r>
              <a:rPr lang="it-IT" dirty="0"/>
              <a:t>2Pt 1,17s. - Mc 9, Mt 17, Lc 9 (Trasfigurazione)</a:t>
            </a:r>
          </a:p>
          <a:p>
            <a:pPr marL="0" indent="0">
              <a:buNone/>
            </a:pPr>
            <a:r>
              <a:rPr lang="it-IT" dirty="0"/>
              <a:t>2Pt 2,9 - Mt 7, Lc 11 (sesta richiesta Padre Nostro)</a:t>
            </a:r>
          </a:p>
          <a:p>
            <a:pPr marL="0" indent="0">
              <a:buNone/>
            </a:pPr>
            <a:r>
              <a:rPr lang="it-IT" dirty="0"/>
              <a:t>2Pt 2,20 - Mt 12, Lc 11 (peggiore condizione dopo la ricaduta)</a:t>
            </a:r>
          </a:p>
          <a:p>
            <a:pPr marL="0" indent="0">
              <a:buNone/>
            </a:pPr>
            <a:r>
              <a:rPr lang="it-IT" dirty="0">
                <a:solidFill>
                  <a:srgbClr val="FF0000"/>
                </a:solidFill>
              </a:rPr>
              <a:t>2Pt 2,5-7 e 3,5-7 - Mt 24, Lc 17 (diluvio/Sodoma e Gomorra </a:t>
            </a:r>
            <a:r>
              <a:rPr lang="it-IT" dirty="0"/>
              <a:t>e il giudizio finale)</a:t>
            </a:r>
          </a:p>
          <a:p>
            <a:pPr marL="0" indent="0">
              <a:buNone/>
            </a:pPr>
            <a:r>
              <a:rPr lang="it-IT" dirty="0"/>
              <a:t>(i riferimenti più stretti sono con Mt, in particolare circa il motivo della giustizia)</a:t>
            </a:r>
          </a:p>
        </p:txBody>
      </p:sp>
    </p:spTree>
    <p:extLst>
      <p:ext uri="{BB962C8B-B14F-4D97-AF65-F5344CB8AC3E}">
        <p14:creationId xmlns:p14="http://schemas.microsoft.com/office/powerpoint/2010/main" val="34673044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6BBC43-4B7E-44EC-836E-E2640A7B9A9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53AED31-B3D6-4433-BF45-A7F96A3424DA}"/>
              </a:ext>
            </a:extLst>
          </p:cNvPr>
          <p:cNvSpPr>
            <a:spLocks noGrp="1"/>
          </p:cNvSpPr>
          <p:nvPr>
            <p:ph idx="1"/>
          </p:nvPr>
        </p:nvSpPr>
        <p:spPr/>
        <p:txBody>
          <a:bodyPr>
            <a:normAutofit lnSpcReduction="10000"/>
          </a:bodyPr>
          <a:lstStyle/>
          <a:p>
            <a:r>
              <a:rPr lang="it-IT" u="sng" dirty="0"/>
              <a:t>Tradizione paolina</a:t>
            </a:r>
            <a:r>
              <a:rPr lang="it-IT" dirty="0"/>
              <a:t>:</a:t>
            </a:r>
          </a:p>
          <a:p>
            <a:pPr>
              <a:buFontTx/>
              <a:buChar char="-"/>
            </a:pPr>
            <a:r>
              <a:rPr lang="it-IT" dirty="0"/>
              <a:t>prescritto epistolare 2Pt 1,1 (nome + ‘servo e apostolo’): </a:t>
            </a:r>
            <a:r>
              <a:rPr lang="it-IT" dirty="0" err="1"/>
              <a:t>Rm</a:t>
            </a:r>
            <a:r>
              <a:rPr lang="it-IT" dirty="0"/>
              <a:t>, 1Cor, 2Cor, </a:t>
            </a:r>
            <a:r>
              <a:rPr lang="it-IT" dirty="0" err="1"/>
              <a:t>Gal</a:t>
            </a:r>
            <a:r>
              <a:rPr lang="it-IT" dirty="0"/>
              <a:t>, Fil</a:t>
            </a:r>
          </a:p>
          <a:p>
            <a:pPr>
              <a:buFontTx/>
              <a:buChar char="-"/>
            </a:pPr>
            <a:r>
              <a:rPr lang="it-IT" dirty="0"/>
              <a:t>il giorno del Signore che arriva come un ladro di notte (2Pt 3,10a: 1Ts 5,2, ma anche Mt 24,43)</a:t>
            </a:r>
          </a:p>
          <a:p>
            <a:pPr marL="0" indent="0">
              <a:buNone/>
            </a:pPr>
            <a:endParaRPr lang="it-IT" dirty="0"/>
          </a:p>
          <a:p>
            <a:pPr marL="0" indent="0" algn="just">
              <a:buNone/>
            </a:pPr>
            <a:r>
              <a:rPr lang="it-IT" dirty="0" err="1"/>
              <a:t>n.b.</a:t>
            </a:r>
            <a:r>
              <a:rPr lang="it-IT" dirty="0"/>
              <a:t> nonostante lo pseudonimo, 2Pt ha in comune con </a:t>
            </a:r>
            <a:r>
              <a:rPr lang="it-IT" u="sng" dirty="0"/>
              <a:t>1Pt </a:t>
            </a:r>
            <a:r>
              <a:rPr lang="it-IT" dirty="0"/>
              <a:t>solo una concordanza letterale (2Pt 1,2a; 1Pt 1,2b: ‘grazia e pace in abbondanza’) e il fatto che in 3,1 si richiami alla ‘sua’ lettera precedente</a:t>
            </a:r>
          </a:p>
          <a:p>
            <a:pPr marL="0" indent="0">
              <a:buNone/>
            </a:pPr>
            <a:endParaRPr lang="it-IT" dirty="0"/>
          </a:p>
        </p:txBody>
      </p:sp>
    </p:spTree>
    <p:extLst>
      <p:ext uri="{BB962C8B-B14F-4D97-AF65-F5344CB8AC3E}">
        <p14:creationId xmlns:p14="http://schemas.microsoft.com/office/powerpoint/2010/main" val="2506138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6852FF-7F49-4E17-B939-17224CD46DD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3C44CD8-DDDD-4FB6-8A98-618C262C5888}"/>
              </a:ext>
            </a:extLst>
          </p:cNvPr>
          <p:cNvSpPr>
            <a:spLocks noGrp="1"/>
          </p:cNvSpPr>
          <p:nvPr>
            <p:ph idx="1"/>
          </p:nvPr>
        </p:nvSpPr>
        <p:spPr/>
        <p:txBody>
          <a:bodyPr/>
          <a:lstStyle/>
          <a:p>
            <a:pPr marL="0" indent="0">
              <a:buNone/>
            </a:pPr>
            <a:endParaRPr lang="it-IT" dirty="0"/>
          </a:p>
          <a:p>
            <a:pPr marL="0" indent="0">
              <a:buNone/>
            </a:pPr>
            <a:endParaRPr lang="it-IT" dirty="0"/>
          </a:p>
          <a:p>
            <a:pPr marL="0" indent="0">
              <a:buNone/>
            </a:pPr>
            <a:r>
              <a:rPr lang="it-IT" dirty="0"/>
              <a:t>Appare infondata l’ipotesi di separare il cap. 2 dal resto della lettera motivando ciò con la vistosa dipendenza da Gd e con la presenza dei differenti gruppi di avversari</a:t>
            </a:r>
          </a:p>
        </p:txBody>
      </p:sp>
    </p:spTree>
    <p:extLst>
      <p:ext uri="{BB962C8B-B14F-4D97-AF65-F5344CB8AC3E}">
        <p14:creationId xmlns:p14="http://schemas.microsoft.com/office/powerpoint/2010/main" val="956349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BF5731-FDD4-4243-9A07-40659D026368}"/>
              </a:ext>
            </a:extLst>
          </p:cNvPr>
          <p:cNvSpPr>
            <a:spLocks noGrp="1"/>
          </p:cNvSpPr>
          <p:nvPr>
            <p:ph type="title"/>
          </p:nvPr>
        </p:nvSpPr>
        <p:spPr/>
        <p:txBody>
          <a:bodyPr>
            <a:normAutofit/>
          </a:bodyPr>
          <a:lstStyle/>
          <a:p>
            <a:pPr algn="ctr"/>
            <a:r>
              <a:rPr lang="it-IT" b="1" dirty="0"/>
              <a:t>Introduzione</a:t>
            </a:r>
            <a:br>
              <a:rPr lang="it-IT" b="1" dirty="0"/>
            </a:br>
            <a:r>
              <a:rPr lang="it-IT" b="1" dirty="0"/>
              <a:t>Letteratura epistolare nel NT</a:t>
            </a:r>
          </a:p>
        </p:txBody>
      </p:sp>
      <p:sp>
        <p:nvSpPr>
          <p:cNvPr id="3" name="Segnaposto contenuto 2">
            <a:extLst>
              <a:ext uri="{FF2B5EF4-FFF2-40B4-BE49-F238E27FC236}">
                <a16:creationId xmlns:a16="http://schemas.microsoft.com/office/drawing/2014/main" id="{2977C4D8-C104-45B0-87A8-415A5C26A039}"/>
              </a:ext>
            </a:extLst>
          </p:cNvPr>
          <p:cNvSpPr>
            <a:spLocks noGrp="1"/>
          </p:cNvSpPr>
          <p:nvPr>
            <p:ph idx="1"/>
          </p:nvPr>
        </p:nvSpPr>
        <p:spPr/>
        <p:txBody>
          <a:bodyPr/>
          <a:lstStyle/>
          <a:p>
            <a:pPr marL="0" indent="0">
              <a:buNone/>
            </a:pPr>
            <a:endParaRPr lang="it-IT" dirty="0"/>
          </a:p>
          <a:p>
            <a:pPr marL="0" indent="0" algn="just">
              <a:buNone/>
            </a:pPr>
            <a:r>
              <a:rPr lang="it-IT" dirty="0"/>
              <a:t>In antichità: lettera come mezzo di comunicazione tra partner lontani (Cicerone)</a:t>
            </a:r>
          </a:p>
          <a:p>
            <a:pPr marL="0" indent="0" algn="just">
              <a:buNone/>
            </a:pPr>
            <a:endParaRPr lang="it-IT" dirty="0"/>
          </a:p>
          <a:p>
            <a:pPr marL="0" indent="0" algn="just">
              <a:buNone/>
            </a:pPr>
            <a:r>
              <a:rPr lang="it-IT" dirty="0"/>
              <a:t>Importanza a motivo della mancanza sia di altre forme di comunicazione sia di una rete postale pubblica accessibile (schiavi messi privati – come la postina </a:t>
            </a:r>
            <a:r>
              <a:rPr lang="it-IT" dirty="0" err="1"/>
              <a:t>Febe</a:t>
            </a:r>
            <a:r>
              <a:rPr lang="it-IT" dirty="0"/>
              <a:t> in </a:t>
            </a:r>
            <a:r>
              <a:rPr lang="it-IT" dirty="0" err="1"/>
              <a:t>Rm</a:t>
            </a:r>
            <a:r>
              <a:rPr lang="it-IT" dirty="0"/>
              <a:t> 16,1 - o viaggiatori conosciuti)</a:t>
            </a:r>
          </a:p>
          <a:p>
            <a:pPr marL="0" indent="0">
              <a:buNone/>
            </a:pPr>
            <a:endParaRPr lang="it-IT" dirty="0"/>
          </a:p>
        </p:txBody>
      </p:sp>
    </p:spTree>
    <p:extLst>
      <p:ext uri="{BB962C8B-B14F-4D97-AF65-F5344CB8AC3E}">
        <p14:creationId xmlns:p14="http://schemas.microsoft.com/office/powerpoint/2010/main" val="8002326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D6843C-F9B6-4399-8444-580D58F1FFC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3E99FF7-C8D6-40B6-9C48-155F15E6A37D}"/>
              </a:ext>
            </a:extLst>
          </p:cNvPr>
          <p:cNvSpPr>
            <a:spLocks noGrp="1"/>
          </p:cNvSpPr>
          <p:nvPr>
            <p:ph idx="1"/>
          </p:nvPr>
        </p:nvSpPr>
        <p:spPr/>
        <p:txBody>
          <a:bodyPr>
            <a:normAutofit fontScale="92500" lnSpcReduction="20000"/>
          </a:bodyPr>
          <a:lstStyle/>
          <a:p>
            <a:pPr marL="0" indent="0" algn="ctr">
              <a:buNone/>
            </a:pPr>
            <a:r>
              <a:rPr lang="it-IT" u="sng" dirty="0"/>
              <a:t>Genere letterario</a:t>
            </a:r>
          </a:p>
          <a:p>
            <a:pPr marL="0" indent="0">
              <a:buNone/>
            </a:pPr>
            <a:r>
              <a:rPr lang="it-IT" dirty="0"/>
              <a:t>L’autore di 2Pt  definisce il testo una lettera (3,1)</a:t>
            </a:r>
          </a:p>
          <a:p>
            <a:pPr marL="0" indent="0">
              <a:buNone/>
            </a:pPr>
            <a:endParaRPr lang="it-IT" dirty="0"/>
          </a:p>
          <a:p>
            <a:pPr marL="0" indent="0">
              <a:buNone/>
            </a:pPr>
            <a:r>
              <a:rPr lang="it-IT" dirty="0"/>
              <a:t>Caratteristiche della lettera effettivamente presenti: </a:t>
            </a:r>
          </a:p>
          <a:p>
            <a:pPr>
              <a:buFontTx/>
              <a:buChar char="-"/>
            </a:pPr>
            <a:r>
              <a:rPr lang="it-IT" dirty="0"/>
              <a:t>elementi formali del prescritto-proemio-esortazioni conclusive; </a:t>
            </a:r>
          </a:p>
          <a:p>
            <a:pPr>
              <a:buFontTx/>
              <a:buChar char="-"/>
            </a:pPr>
            <a:r>
              <a:rPr lang="it-IT" dirty="0">
                <a:solidFill>
                  <a:srgbClr val="FF0000"/>
                </a:solidFill>
              </a:rPr>
              <a:t>possibile integrazione nella lettera del genere letterario del testamento (1,12-21) (ritroviamo questa operazione sia nella letteratura </a:t>
            </a:r>
            <a:r>
              <a:rPr lang="it-IT" dirty="0" err="1">
                <a:solidFill>
                  <a:srgbClr val="FF0000"/>
                </a:solidFill>
              </a:rPr>
              <a:t>protogiudaica</a:t>
            </a:r>
            <a:r>
              <a:rPr lang="it-IT" dirty="0">
                <a:solidFill>
                  <a:srgbClr val="FF0000"/>
                </a:solidFill>
              </a:rPr>
              <a:t> che cristiana – es. At 20,17-34) (ossia: istruzioni impartite ai contemporanei nella forma della disposizione testamentaria usando lo pseudonimo di una personalità di prestigio non più in vita)</a:t>
            </a:r>
          </a:p>
          <a:p>
            <a:pPr marL="0" indent="0">
              <a:buNone/>
            </a:pPr>
            <a:r>
              <a:rPr lang="it-IT" dirty="0"/>
              <a:t>Si potrebbe parlare di lettera di tenore testamentario (come anche 2Tm) e certamente non - come sostiene I. </a:t>
            </a:r>
            <a:r>
              <a:rPr lang="it-IT" dirty="0" err="1"/>
              <a:t>Broer</a:t>
            </a:r>
            <a:r>
              <a:rPr lang="it-IT" dirty="0"/>
              <a:t> - di ‘testamento in forma di lettera’ </a:t>
            </a:r>
          </a:p>
        </p:txBody>
      </p:sp>
    </p:spTree>
    <p:extLst>
      <p:ext uri="{BB962C8B-B14F-4D97-AF65-F5344CB8AC3E}">
        <p14:creationId xmlns:p14="http://schemas.microsoft.com/office/powerpoint/2010/main" val="32158560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7CE9EE-9FAC-41EF-B117-2844BD5654E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567E8D4-78F1-40CF-BF5B-6ED4DE55E4E5}"/>
              </a:ext>
            </a:extLst>
          </p:cNvPr>
          <p:cNvSpPr>
            <a:spLocks noGrp="1"/>
          </p:cNvSpPr>
          <p:nvPr>
            <p:ph idx="1"/>
          </p:nvPr>
        </p:nvSpPr>
        <p:spPr/>
        <p:txBody>
          <a:bodyPr>
            <a:normAutofit fontScale="85000" lnSpcReduction="20000"/>
          </a:bodyPr>
          <a:lstStyle/>
          <a:p>
            <a:pPr marL="0" indent="0" algn="ctr">
              <a:buNone/>
            </a:pPr>
            <a:r>
              <a:rPr lang="it-IT" u="sng" dirty="0"/>
              <a:t>Autore</a:t>
            </a:r>
          </a:p>
          <a:p>
            <a:pPr marL="0" indent="0" algn="just">
              <a:buNone/>
            </a:pPr>
            <a:r>
              <a:rPr lang="it-IT" dirty="0"/>
              <a:t>Si tratta di un caso certo di pseudonimia (già chiaro nella chiesa primitiva - Eusebio).</a:t>
            </a:r>
          </a:p>
          <a:p>
            <a:pPr marL="0" indent="0" algn="just">
              <a:buNone/>
            </a:pPr>
            <a:r>
              <a:rPr lang="it-IT" dirty="0"/>
              <a:t>Indizi di ciò: </a:t>
            </a:r>
          </a:p>
          <a:p>
            <a:pPr algn="just"/>
            <a:r>
              <a:rPr lang="it-IT" dirty="0"/>
              <a:t>strano che un Pietro autentico, peraltro testimone oculare (1,16), possa dipendere letterariamente da Gd</a:t>
            </a:r>
          </a:p>
          <a:p>
            <a:pPr algn="just"/>
            <a:r>
              <a:rPr lang="it-IT" dirty="0"/>
              <a:t>il richiamo a 1Pt non è supportato da somiglianze di lingua-stile-contenuto</a:t>
            </a:r>
          </a:p>
          <a:p>
            <a:pPr algn="just"/>
            <a:r>
              <a:rPr lang="it-IT" dirty="0"/>
              <a:t>carattere pseudonimo costitutivo della letteratura testamentaria</a:t>
            </a:r>
          </a:p>
          <a:p>
            <a:pPr algn="just"/>
            <a:r>
              <a:rPr lang="it-IT" dirty="0"/>
              <a:t>guardare in retrospettiva al tempo apostolico (3,2.4) </a:t>
            </a:r>
          </a:p>
          <a:p>
            <a:pPr algn="just"/>
            <a:r>
              <a:rPr lang="it-IT" dirty="0"/>
              <a:t>presenza in 2Pt di una criteriologia per l’interpretazione delle Scritture (1,20s. e 3,15s.)</a:t>
            </a:r>
          </a:p>
          <a:p>
            <a:pPr algn="just"/>
            <a:r>
              <a:rPr lang="it-IT" dirty="0"/>
              <a:t>livello linguistico e culturale compatibile con l’ellenismo greco</a:t>
            </a:r>
          </a:p>
        </p:txBody>
      </p:sp>
    </p:spTree>
    <p:extLst>
      <p:ext uri="{BB962C8B-B14F-4D97-AF65-F5344CB8AC3E}">
        <p14:creationId xmlns:p14="http://schemas.microsoft.com/office/powerpoint/2010/main" val="12023117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458316-0FB5-4CA5-89AF-592323C609D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F1B4C71-860E-4F20-AEEA-87F9D1438117}"/>
              </a:ext>
            </a:extLst>
          </p:cNvPr>
          <p:cNvSpPr>
            <a:spLocks noGrp="1"/>
          </p:cNvSpPr>
          <p:nvPr>
            <p:ph idx="1"/>
          </p:nvPr>
        </p:nvSpPr>
        <p:spPr/>
        <p:txBody>
          <a:bodyPr>
            <a:normAutofit fontScale="92500"/>
          </a:bodyPr>
          <a:lstStyle/>
          <a:p>
            <a:pPr marL="0" indent="0">
              <a:buNone/>
            </a:pPr>
            <a:r>
              <a:rPr lang="it-IT" dirty="0">
                <a:solidFill>
                  <a:srgbClr val="FF0000"/>
                </a:solidFill>
              </a:rPr>
              <a:t>Considerando inoltre la conoscenza che 2Pt ha della tradizione di AT e </a:t>
            </a:r>
            <a:r>
              <a:rPr lang="it-IT" dirty="0" err="1">
                <a:solidFill>
                  <a:srgbClr val="FF0000"/>
                </a:solidFill>
              </a:rPr>
              <a:t>protogiudaica</a:t>
            </a:r>
            <a:r>
              <a:rPr lang="it-IT" dirty="0">
                <a:solidFill>
                  <a:srgbClr val="FF0000"/>
                </a:solidFill>
              </a:rPr>
              <a:t>, si può concludere che:</a:t>
            </a:r>
          </a:p>
          <a:p>
            <a:pPr marL="0" indent="0">
              <a:buNone/>
            </a:pPr>
            <a:endParaRPr lang="it-IT" dirty="0">
              <a:solidFill>
                <a:srgbClr val="FF0000"/>
              </a:solidFill>
            </a:endParaRPr>
          </a:p>
          <a:p>
            <a:pPr marL="0" indent="0" algn="ctr">
              <a:buNone/>
            </a:pPr>
            <a:r>
              <a:rPr lang="it-IT" dirty="0">
                <a:solidFill>
                  <a:srgbClr val="FF0000"/>
                </a:solidFill>
              </a:rPr>
              <a:t> l’autore di 2Pt (come anche quello di Gd) sia un giudeo-cristiano erudito di ambiente ellenistico, la cui identità resta sconosciuta</a:t>
            </a:r>
          </a:p>
          <a:p>
            <a:pPr marL="0" indent="0" algn="ctr">
              <a:buNone/>
            </a:pPr>
            <a:endParaRPr lang="it-IT" dirty="0"/>
          </a:p>
          <a:p>
            <a:pPr marL="0" indent="0" algn="just">
              <a:buNone/>
            </a:pPr>
            <a:r>
              <a:rPr lang="it-IT" dirty="0"/>
              <a:t>Perché si è scelto proprio il nome di Pietro?</a:t>
            </a:r>
          </a:p>
          <a:p>
            <a:pPr marL="0" indent="0" algn="just">
              <a:buNone/>
            </a:pPr>
            <a:r>
              <a:rPr lang="it-IT" dirty="0"/>
              <a:t>Inoltre la pseudonimia di Pietro, riconosciuto testimone della Trasfigurazione in tutte le comunità fin dal II secolo, sarebbe determinata dal peso che la trasfigurazione di Gesù ha in 2Pt come tipo della </a:t>
            </a:r>
            <a:r>
              <a:rPr lang="it-IT" dirty="0" err="1"/>
              <a:t>parusìa</a:t>
            </a:r>
            <a:r>
              <a:rPr lang="it-IT" dirty="0"/>
              <a:t> di Cristo (1,16-18)</a:t>
            </a:r>
          </a:p>
          <a:p>
            <a:pPr marL="0" indent="0" algn="ctr">
              <a:buNone/>
            </a:pPr>
            <a:endParaRPr lang="it-IT" dirty="0"/>
          </a:p>
        </p:txBody>
      </p:sp>
    </p:spTree>
    <p:extLst>
      <p:ext uri="{BB962C8B-B14F-4D97-AF65-F5344CB8AC3E}">
        <p14:creationId xmlns:p14="http://schemas.microsoft.com/office/powerpoint/2010/main" val="17292926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3564F8-D951-4286-B599-D34E20A1D4E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A7413A4-6E4E-4BCE-831D-26E9245330E6}"/>
              </a:ext>
            </a:extLst>
          </p:cNvPr>
          <p:cNvSpPr>
            <a:spLocks noGrp="1"/>
          </p:cNvSpPr>
          <p:nvPr>
            <p:ph idx="1"/>
          </p:nvPr>
        </p:nvSpPr>
        <p:spPr/>
        <p:txBody>
          <a:bodyPr/>
          <a:lstStyle/>
          <a:p>
            <a:pPr marL="0" indent="0">
              <a:buNone/>
            </a:pPr>
            <a:r>
              <a:rPr lang="it-IT" dirty="0"/>
              <a:t>Ipotesi sul luogo di composizione (non c’è consenso):</a:t>
            </a:r>
          </a:p>
          <a:p>
            <a:pPr>
              <a:buFontTx/>
              <a:buChar char="-"/>
            </a:pPr>
            <a:r>
              <a:rPr lang="it-IT" dirty="0"/>
              <a:t>Roma (per la scelta dello pseudonimo e per il legame con la tradizione paolina attestata verso al fine del I sec. da Prima Lettera di Clemente) </a:t>
            </a:r>
          </a:p>
          <a:p>
            <a:pPr>
              <a:buFontTx/>
              <a:buChar char="-"/>
            </a:pPr>
            <a:r>
              <a:rPr lang="it-IT" dirty="0"/>
              <a:t>Alessandria (l’egiziana Apocalisse di Pietro del 135 </a:t>
            </a:r>
            <a:r>
              <a:rPr lang="it-IT" dirty="0" err="1"/>
              <a:t>ca</a:t>
            </a:r>
            <a:r>
              <a:rPr lang="it-IT" dirty="0"/>
              <a:t>. presuppone 2Pt; Origene è il primo a nominare esplicitamente la Lettera, riconoscendola come canonica)</a:t>
            </a:r>
          </a:p>
          <a:p>
            <a:pPr>
              <a:buFontTx/>
              <a:buChar char="-"/>
            </a:pPr>
            <a:r>
              <a:rPr lang="it-IT" dirty="0"/>
              <a:t>Asia Minore (collegamento con 1Pt e Gd) e raccolta dell’epistolario paolino</a:t>
            </a:r>
          </a:p>
        </p:txBody>
      </p:sp>
    </p:spTree>
    <p:extLst>
      <p:ext uri="{BB962C8B-B14F-4D97-AF65-F5344CB8AC3E}">
        <p14:creationId xmlns:p14="http://schemas.microsoft.com/office/powerpoint/2010/main" val="17831925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CDAE68-ACCF-4516-A4B4-461F9D90698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14CDF1C-B099-48A5-A2B9-ED2E491876C0}"/>
              </a:ext>
            </a:extLst>
          </p:cNvPr>
          <p:cNvSpPr>
            <a:spLocks noGrp="1"/>
          </p:cNvSpPr>
          <p:nvPr>
            <p:ph idx="1"/>
          </p:nvPr>
        </p:nvSpPr>
        <p:spPr/>
        <p:txBody>
          <a:bodyPr/>
          <a:lstStyle/>
          <a:p>
            <a:pPr marL="0" indent="0" algn="ctr">
              <a:buNone/>
            </a:pPr>
            <a:r>
              <a:rPr lang="it-IT" u="sng" dirty="0"/>
              <a:t>Destinatari</a:t>
            </a:r>
          </a:p>
          <a:p>
            <a:pPr marL="0" indent="0" algn="just">
              <a:buNone/>
            </a:pPr>
            <a:r>
              <a:rPr lang="it-IT" dirty="0"/>
              <a:t>2Pt potrebbe benissimo rivolgersi a persone di una determinata città o territorio, anche se manca il riferimento a un luogo preciso.</a:t>
            </a:r>
          </a:p>
          <a:p>
            <a:pPr marL="0" indent="0" algn="just">
              <a:buNone/>
            </a:pPr>
            <a:r>
              <a:rPr lang="it-IT" dirty="0"/>
              <a:t>Lascerebbe pensare ciò anche il riferimento di 3,1 a una lettera precedente e di 3,15s. alle lettere di Paolo: la cerchia di destinatari sarebbe quindi da collocare nel territorio missionario dell’Asia minore (a cui si rivolgeva anche 1Pt)</a:t>
            </a:r>
          </a:p>
          <a:p>
            <a:pPr marL="0" indent="0" algn="just">
              <a:buNone/>
            </a:pPr>
            <a:r>
              <a:rPr lang="it-IT" dirty="0"/>
              <a:t>Sarebbero quindi destinatari di formazione prevalentemente pagano-cristiana (coloro che contestano la </a:t>
            </a:r>
            <a:r>
              <a:rPr lang="it-IT" dirty="0" err="1"/>
              <a:t>parusìa</a:t>
            </a:r>
            <a:r>
              <a:rPr lang="it-IT" dirty="0"/>
              <a:t> lo farebbero in base a una visione scettica ed epicurea)</a:t>
            </a:r>
          </a:p>
        </p:txBody>
      </p:sp>
    </p:spTree>
    <p:extLst>
      <p:ext uri="{BB962C8B-B14F-4D97-AF65-F5344CB8AC3E}">
        <p14:creationId xmlns:p14="http://schemas.microsoft.com/office/powerpoint/2010/main" val="15133091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6A6E45-0C1A-45E2-9833-B4D140A23BB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7350595-632C-4021-B829-6BF8A50268DD}"/>
              </a:ext>
            </a:extLst>
          </p:cNvPr>
          <p:cNvSpPr>
            <a:spLocks noGrp="1"/>
          </p:cNvSpPr>
          <p:nvPr>
            <p:ph idx="1"/>
          </p:nvPr>
        </p:nvSpPr>
        <p:spPr/>
        <p:txBody>
          <a:bodyPr>
            <a:normAutofit fontScale="92500" lnSpcReduction="10000"/>
          </a:bodyPr>
          <a:lstStyle/>
          <a:p>
            <a:pPr marL="0" indent="0" algn="ctr">
              <a:buNone/>
            </a:pPr>
            <a:r>
              <a:rPr lang="it-IT" u="sng" dirty="0"/>
              <a:t>Cronologia</a:t>
            </a:r>
          </a:p>
          <a:p>
            <a:pPr marL="0" indent="0" algn="just">
              <a:buNone/>
            </a:pPr>
            <a:r>
              <a:rPr lang="it-IT" dirty="0"/>
              <a:t>2Pt da collocare dopo 1Pt e Gd - che sono della fine del I sec. - ma prima dell’Apocalisse di Pietro (135 </a:t>
            </a:r>
            <a:r>
              <a:rPr lang="it-IT" dirty="0" err="1"/>
              <a:t>ca</a:t>
            </a:r>
            <a:r>
              <a:rPr lang="it-IT" dirty="0"/>
              <a:t>.).</a:t>
            </a:r>
          </a:p>
          <a:p>
            <a:pPr marL="0" indent="0" algn="just">
              <a:buNone/>
            </a:pPr>
            <a:r>
              <a:rPr lang="it-IT" dirty="0"/>
              <a:t>Considerando che la ricezione di 1Pt e Gd in 2Pt e quella di 2Pt in Apocalisse di Pietro presuppongono un certo lasso di tempo, 2Pt si collocherebbe nel 120 </a:t>
            </a:r>
            <a:r>
              <a:rPr lang="it-IT" dirty="0" err="1"/>
              <a:t>ca</a:t>
            </a:r>
            <a:r>
              <a:rPr lang="it-IT" dirty="0"/>
              <a:t>. (la raccolta di lettere paoline citata in 2Pt 3,15s. presuppone infatti che siamo già nel II sec.).</a:t>
            </a:r>
          </a:p>
          <a:p>
            <a:pPr marL="0" indent="0" algn="just">
              <a:buNone/>
            </a:pPr>
            <a:r>
              <a:rPr lang="it-IT" dirty="0"/>
              <a:t>Inoltre gli avversari combattuti da 2Pt non sono identificabili già con gli gnostici tipici (per i quali si parlerebbe invece già della seconda metà del II sec.)</a:t>
            </a:r>
          </a:p>
          <a:p>
            <a:pPr marL="0" indent="0" algn="just">
              <a:buNone/>
            </a:pPr>
            <a:r>
              <a:rPr lang="it-IT" dirty="0"/>
              <a:t>Comunque 2Pt sarebbe l’ultimo scritto del canone neotestamentario</a:t>
            </a:r>
          </a:p>
        </p:txBody>
      </p:sp>
    </p:spTree>
    <p:extLst>
      <p:ext uri="{BB962C8B-B14F-4D97-AF65-F5344CB8AC3E}">
        <p14:creationId xmlns:p14="http://schemas.microsoft.com/office/powerpoint/2010/main" val="2557669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6AEDC6-C620-4D5B-927E-18E93F39521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834607A-927A-48AC-9A69-5416DE4A9BE5}"/>
              </a:ext>
            </a:extLst>
          </p:cNvPr>
          <p:cNvSpPr>
            <a:spLocks noGrp="1"/>
          </p:cNvSpPr>
          <p:nvPr>
            <p:ph idx="1"/>
          </p:nvPr>
        </p:nvSpPr>
        <p:spPr/>
        <p:txBody>
          <a:bodyPr>
            <a:normAutofit fontScale="70000" lnSpcReduction="20000"/>
          </a:bodyPr>
          <a:lstStyle/>
          <a:p>
            <a:pPr marL="0" indent="0" algn="ctr">
              <a:buNone/>
            </a:pPr>
            <a:r>
              <a:rPr lang="it-IT" u="sng" dirty="0"/>
              <a:t>Trattazione</a:t>
            </a:r>
          </a:p>
          <a:p>
            <a:pPr marL="0" indent="0" algn="just">
              <a:buNone/>
            </a:pPr>
            <a:r>
              <a:rPr lang="it-IT" dirty="0"/>
              <a:t>Come Gd, anche 2Pt intende immunizzare i destinatari dall’influenza di persone eretiche che operano in mezzo a loro (2,1)</a:t>
            </a:r>
          </a:p>
          <a:p>
            <a:pPr marL="0" indent="0" algn="just">
              <a:buNone/>
            </a:pPr>
            <a:r>
              <a:rPr lang="it-IT" u="sng" dirty="0"/>
              <a:t>Tali avversari hanno in comune con quelli di Gd</a:t>
            </a:r>
            <a:r>
              <a:rPr lang="it-IT" dirty="0"/>
              <a:t>: rifiuto del culto degli angeli e condotta libertina.</a:t>
            </a:r>
          </a:p>
          <a:p>
            <a:pPr marL="0" indent="0" algn="just">
              <a:buNone/>
            </a:pPr>
            <a:r>
              <a:rPr lang="it-IT" dirty="0"/>
              <a:t>Essi non hanno in comune:</a:t>
            </a:r>
          </a:p>
          <a:p>
            <a:pPr marL="0" indent="0" algn="just">
              <a:buNone/>
            </a:pPr>
            <a:r>
              <a:rPr lang="it-IT" dirty="0"/>
              <a:t>- con Gd 19: in 2Pt manca una pretesa pneumatica accentuata</a:t>
            </a:r>
          </a:p>
          <a:p>
            <a:pPr marL="0" indent="0" algn="just">
              <a:buNone/>
            </a:pPr>
            <a:r>
              <a:rPr lang="it-IT" dirty="0"/>
              <a:t>Centro della polemica pneumatica in 2Pt è invece: adeguata interpretazione della Scrittura sorretta dallo Spirito (1,20s.) (</a:t>
            </a:r>
            <a:r>
              <a:rPr lang="it-IT" dirty="0" err="1"/>
              <a:t>n.b.</a:t>
            </a:r>
            <a:r>
              <a:rPr lang="it-IT" dirty="0"/>
              <a:t> gli avversari hanno male interpretato anche la tradizione paolina: 3,16)</a:t>
            </a:r>
          </a:p>
          <a:p>
            <a:pPr algn="just">
              <a:buFontTx/>
              <a:buChar char="-"/>
            </a:pPr>
            <a:r>
              <a:rPr lang="it-IT" dirty="0"/>
              <a:t>Con Gd 4: in 2Pt è messa in forte risalto e contestata la negazione della </a:t>
            </a:r>
            <a:r>
              <a:rPr lang="it-IT" dirty="0" err="1"/>
              <a:t>parusìa</a:t>
            </a:r>
            <a:r>
              <a:rPr lang="it-IT" dirty="0"/>
              <a:t> da parte degli avversari (ciò è segno che 2Pt è posteriore a Gd, poiché databile in una fase in cui i negatori della </a:t>
            </a:r>
            <a:r>
              <a:rPr lang="it-IT" dirty="0" err="1"/>
              <a:t>parusìa</a:t>
            </a:r>
            <a:r>
              <a:rPr lang="it-IT" dirty="0"/>
              <a:t> troverebbero più orecchi pronti all’ascolto: 2Pt 3,4 e 1,16, dove si parla di ‘favola artificiosamente inventata’)</a:t>
            </a:r>
          </a:p>
          <a:p>
            <a:pPr marL="0" indent="0" algn="just">
              <a:buNone/>
            </a:pPr>
            <a:r>
              <a:rPr lang="it-IT" dirty="0"/>
              <a:t>Lo scopo di 2Pt comunque non è la disamina dell’errore ma riportare i destinatari all’ortodossia apostolica, attraverso la squalifica di avversari meritevoli di condanna e ricordando motivi nuovi di plausibilità per l’attesa </a:t>
            </a:r>
            <a:r>
              <a:rPr lang="it-IT" dirty="0" err="1"/>
              <a:t>parusiaca</a:t>
            </a:r>
            <a:r>
              <a:rPr lang="it-IT" dirty="0"/>
              <a:t> (3,5-13)</a:t>
            </a:r>
          </a:p>
        </p:txBody>
      </p:sp>
    </p:spTree>
    <p:extLst>
      <p:ext uri="{BB962C8B-B14F-4D97-AF65-F5344CB8AC3E}">
        <p14:creationId xmlns:p14="http://schemas.microsoft.com/office/powerpoint/2010/main" val="29414995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EBA469-0472-4660-9216-CEE1956EC83E}"/>
              </a:ext>
            </a:extLst>
          </p:cNvPr>
          <p:cNvSpPr>
            <a:spLocks noGrp="1"/>
          </p:cNvSpPr>
          <p:nvPr>
            <p:ph type="title"/>
          </p:nvPr>
        </p:nvSpPr>
        <p:spPr/>
        <p:txBody>
          <a:bodyPr/>
          <a:lstStyle/>
          <a:p>
            <a:pPr algn="ctr"/>
            <a:r>
              <a:rPr lang="it-IT" b="1" dirty="0"/>
              <a:t>La Lettera di Giuda</a:t>
            </a:r>
          </a:p>
        </p:txBody>
      </p:sp>
      <p:sp>
        <p:nvSpPr>
          <p:cNvPr id="3" name="Segnaposto contenuto 2">
            <a:extLst>
              <a:ext uri="{FF2B5EF4-FFF2-40B4-BE49-F238E27FC236}">
                <a16:creationId xmlns:a16="http://schemas.microsoft.com/office/drawing/2014/main" id="{2CB62B1B-AAD2-4752-B952-6BDAED5C5B0B}"/>
              </a:ext>
            </a:extLst>
          </p:cNvPr>
          <p:cNvSpPr>
            <a:spLocks noGrp="1"/>
          </p:cNvSpPr>
          <p:nvPr>
            <p:ph idx="1"/>
          </p:nvPr>
        </p:nvSpPr>
        <p:spPr/>
        <p:txBody>
          <a:bodyPr/>
          <a:lstStyle/>
          <a:p>
            <a:pPr marL="457200" lvl="1" indent="0" algn="ctr">
              <a:buNone/>
            </a:pPr>
            <a:r>
              <a:rPr lang="it-IT" u="sng" dirty="0"/>
              <a:t>Struttura</a:t>
            </a:r>
          </a:p>
          <a:p>
            <a:pPr marL="457200" lvl="1" indent="0" algn="just">
              <a:buNone/>
            </a:pPr>
            <a:r>
              <a:rPr lang="it-IT" dirty="0"/>
              <a:t>Soli 25 </a:t>
            </a:r>
            <a:r>
              <a:rPr lang="it-IT" dirty="0" err="1"/>
              <a:t>vv</a:t>
            </a:r>
            <a:r>
              <a:rPr lang="it-IT" dirty="0"/>
              <a:t>. e struttura chiara:</a:t>
            </a:r>
          </a:p>
          <a:p>
            <a:pPr lvl="1" algn="just">
              <a:buFontTx/>
              <a:buChar char="-"/>
            </a:pPr>
            <a:r>
              <a:rPr lang="it-IT" dirty="0"/>
              <a:t>Esordio (1s.): tipico del genere epistolare</a:t>
            </a:r>
          </a:p>
          <a:p>
            <a:pPr lvl="1" algn="just">
              <a:buFontTx/>
              <a:buChar char="-"/>
            </a:pPr>
            <a:r>
              <a:rPr lang="it-IT" dirty="0"/>
              <a:t>Corpo (3-23): Introduzione (3s.) ossia </a:t>
            </a:r>
            <a:r>
              <a:rPr lang="it-IT" dirty="0">
                <a:solidFill>
                  <a:srgbClr val="FF0000"/>
                </a:solidFill>
              </a:rPr>
              <a:t>lo scopo-occasione, con esortazione ai destinatari a lottare per la fede loro trasmessa considerando i falsi maestri in mezzo a loro; Due parti principali (5-16 e 17-23) sulla descrizione dei falsi maestri in prospettiva della condanna ed esortazione a prenderne le distanze</a:t>
            </a:r>
          </a:p>
          <a:p>
            <a:pPr marL="457200" lvl="1" indent="0" algn="just">
              <a:buNone/>
            </a:pPr>
            <a:r>
              <a:rPr lang="it-IT" dirty="0" err="1"/>
              <a:t>N.b.</a:t>
            </a:r>
            <a:r>
              <a:rPr lang="it-IT" dirty="0"/>
              <a:t> entrambe queste ultime due parti si aprono con un indirizzo ai destinatari e con la parola chiave ‘ricordo’ (5 e 17)</a:t>
            </a:r>
          </a:p>
          <a:p>
            <a:pPr lvl="1" algn="just">
              <a:buFontTx/>
              <a:buChar char="-"/>
            </a:pPr>
            <a:r>
              <a:rPr lang="it-IT" dirty="0"/>
              <a:t>Conclusione (24s.): Dossologia (la conclusione dossologica a fine lettera nel NT è propria solo di Gd, 2Pt e </a:t>
            </a:r>
            <a:r>
              <a:rPr lang="it-IT" dirty="0" err="1"/>
              <a:t>Rm</a:t>
            </a:r>
            <a:r>
              <a:rPr lang="it-IT" dirty="0"/>
              <a:t>)</a:t>
            </a:r>
          </a:p>
        </p:txBody>
      </p:sp>
    </p:spTree>
    <p:extLst>
      <p:ext uri="{BB962C8B-B14F-4D97-AF65-F5344CB8AC3E}">
        <p14:creationId xmlns:p14="http://schemas.microsoft.com/office/powerpoint/2010/main" val="40426377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4DCF2F-5CB1-4600-A889-EAD72F27BCE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89C6282-D30A-433F-B1AF-CB3ADB62E3C3}"/>
              </a:ext>
            </a:extLst>
          </p:cNvPr>
          <p:cNvSpPr>
            <a:spLocks noGrp="1"/>
          </p:cNvSpPr>
          <p:nvPr>
            <p:ph idx="1"/>
          </p:nvPr>
        </p:nvSpPr>
        <p:spPr/>
        <p:txBody>
          <a:bodyPr>
            <a:normAutofit fontScale="92500" lnSpcReduction="10000"/>
          </a:bodyPr>
          <a:lstStyle/>
          <a:p>
            <a:pPr marL="0" indent="0">
              <a:buNone/>
            </a:pPr>
            <a:r>
              <a:rPr lang="it-IT" dirty="0" err="1"/>
              <a:t>vv</a:t>
            </a:r>
            <a:r>
              <a:rPr lang="it-IT" dirty="0"/>
              <a:t>. 3-4: scopo e occasione della lettera: esortare a combattere per la fede trasmessa, a motivo dell’azione di infiltrati nella comunità, che sono empi e dissoluti (e che giustificano la dissolutezza appellandosi alla grazia di Dio), e a motivo del rinnegamento di Gesù come ‘unico padrone e Signore’</a:t>
            </a:r>
          </a:p>
          <a:p>
            <a:pPr marL="0" indent="0">
              <a:buNone/>
            </a:pPr>
            <a:r>
              <a:rPr lang="it-IT" dirty="0" err="1">
                <a:solidFill>
                  <a:srgbClr val="FF0000"/>
                </a:solidFill>
              </a:rPr>
              <a:t>vv</a:t>
            </a:r>
            <a:r>
              <a:rPr lang="it-IT" dirty="0">
                <a:solidFill>
                  <a:srgbClr val="FF0000"/>
                </a:solidFill>
              </a:rPr>
              <a:t>. 5-16: sviluppano le accuse contro i falsi maestri, sempre spregiativamente presentati a inizio dei versetti con il termine ‘</a:t>
            </a:r>
            <a:r>
              <a:rPr lang="it-IT" dirty="0" err="1">
                <a:solidFill>
                  <a:srgbClr val="FF0000"/>
                </a:solidFill>
              </a:rPr>
              <a:t>oùtoi</a:t>
            </a:r>
            <a:r>
              <a:rPr lang="it-IT" dirty="0">
                <a:solidFill>
                  <a:srgbClr val="FF0000"/>
                </a:solidFill>
              </a:rPr>
              <a:t>-questi’ (8.10.12.16). E sono presenti corrispondenze negative tra essi ed esempi presi dalla tradizione di AT e </a:t>
            </a:r>
            <a:r>
              <a:rPr lang="it-IT" dirty="0" err="1">
                <a:solidFill>
                  <a:srgbClr val="FF0000"/>
                </a:solidFill>
              </a:rPr>
              <a:t>protogiudaica</a:t>
            </a:r>
            <a:r>
              <a:rPr lang="it-IT" dirty="0">
                <a:solidFill>
                  <a:srgbClr val="FF0000"/>
                </a:solidFill>
              </a:rPr>
              <a:t>, mentre emerge l’esempio positivo della tradizione (9s.)</a:t>
            </a:r>
          </a:p>
          <a:p>
            <a:pPr marL="0" indent="0">
              <a:buNone/>
            </a:pPr>
            <a:r>
              <a:rPr lang="it-IT" dirty="0" err="1"/>
              <a:t>n.b.</a:t>
            </a:r>
            <a:r>
              <a:rPr lang="it-IT" dirty="0"/>
              <a:t> I parte principale è descrittiva (raffigura i falsi maestri in vista della condanna); II parte principale è appellativa (esortazione a prenderne le distanze, a motivo della salvezza escatologica)</a:t>
            </a:r>
          </a:p>
        </p:txBody>
      </p:sp>
    </p:spTree>
    <p:extLst>
      <p:ext uri="{BB962C8B-B14F-4D97-AF65-F5344CB8AC3E}">
        <p14:creationId xmlns:p14="http://schemas.microsoft.com/office/powerpoint/2010/main" val="29294053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80C674-AB5F-4B15-9329-DD43564F4F3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160A440-72C5-4B6D-B891-BA30B0ABD03D}"/>
              </a:ext>
            </a:extLst>
          </p:cNvPr>
          <p:cNvSpPr>
            <a:spLocks noGrp="1"/>
          </p:cNvSpPr>
          <p:nvPr>
            <p:ph idx="1"/>
          </p:nvPr>
        </p:nvSpPr>
        <p:spPr/>
        <p:txBody>
          <a:bodyPr>
            <a:normAutofit fontScale="85000" lnSpcReduction="20000"/>
          </a:bodyPr>
          <a:lstStyle/>
          <a:p>
            <a:pPr marL="0" indent="0" algn="ctr">
              <a:buNone/>
            </a:pPr>
            <a:r>
              <a:rPr lang="it-IT" u="sng" dirty="0"/>
              <a:t>Fonti e tradizioni</a:t>
            </a:r>
          </a:p>
          <a:p>
            <a:pPr algn="just"/>
            <a:r>
              <a:rPr lang="it-IT" dirty="0">
                <a:solidFill>
                  <a:srgbClr val="FF0000"/>
                </a:solidFill>
              </a:rPr>
              <a:t>AT e </a:t>
            </a:r>
            <a:r>
              <a:rPr lang="it-IT" dirty="0" err="1">
                <a:solidFill>
                  <a:srgbClr val="FF0000"/>
                </a:solidFill>
              </a:rPr>
              <a:t>protogiudaismo</a:t>
            </a:r>
            <a:r>
              <a:rPr lang="it-IT" dirty="0">
                <a:solidFill>
                  <a:srgbClr val="FF0000"/>
                </a:solidFill>
              </a:rPr>
              <a:t> (soprattutto in 5-16): </a:t>
            </a:r>
            <a:r>
              <a:rPr lang="it-IT" dirty="0" err="1">
                <a:solidFill>
                  <a:srgbClr val="FF0000"/>
                </a:solidFill>
              </a:rPr>
              <a:t>vv</a:t>
            </a:r>
            <a:r>
              <a:rPr lang="it-IT" dirty="0">
                <a:solidFill>
                  <a:srgbClr val="FF0000"/>
                </a:solidFill>
              </a:rPr>
              <a:t>. 5-7 contengono tre esempi tratti dalla Torah circa l’incredulità verso la potenza di Dio (Nm 14) e sul comportamento peccaminoso in ambito sessuale (</a:t>
            </a:r>
            <a:r>
              <a:rPr lang="it-IT" dirty="0" err="1">
                <a:solidFill>
                  <a:srgbClr val="FF0000"/>
                </a:solidFill>
              </a:rPr>
              <a:t>Gen</a:t>
            </a:r>
            <a:r>
              <a:rPr lang="it-IT" dirty="0">
                <a:solidFill>
                  <a:srgbClr val="FF0000"/>
                </a:solidFill>
              </a:rPr>
              <a:t> 6 e 19). Tale modello di azioni colpevoli dei re e loro punizione è presente anche nel </a:t>
            </a:r>
            <a:r>
              <a:rPr lang="it-IT" dirty="0" err="1">
                <a:solidFill>
                  <a:srgbClr val="FF0000"/>
                </a:solidFill>
              </a:rPr>
              <a:t>protogiudaismo</a:t>
            </a:r>
            <a:r>
              <a:rPr lang="it-IT" dirty="0">
                <a:solidFill>
                  <a:srgbClr val="FF0000"/>
                </a:solidFill>
              </a:rPr>
              <a:t>. </a:t>
            </a:r>
          </a:p>
          <a:p>
            <a:pPr marL="0" indent="0" algn="just">
              <a:buNone/>
            </a:pPr>
            <a:r>
              <a:rPr lang="it-IT" dirty="0">
                <a:solidFill>
                  <a:srgbClr val="FF0000"/>
                </a:solidFill>
              </a:rPr>
              <a:t>Anche la maledizione del v. 11 contro i falsi maestri ricorda tre personaggi biblici: Caino persona egoista che induce al peccato e negatore del giudizio finale, </a:t>
            </a:r>
            <a:r>
              <a:rPr lang="it-IT" dirty="0" err="1">
                <a:solidFill>
                  <a:srgbClr val="FF0000"/>
                </a:solidFill>
              </a:rPr>
              <a:t>Balaam</a:t>
            </a:r>
            <a:r>
              <a:rPr lang="it-IT" dirty="0">
                <a:solidFill>
                  <a:srgbClr val="FF0000"/>
                </a:solidFill>
              </a:rPr>
              <a:t> venale avido e corrotto, Core ribelle all’autorità dei capi di Israele provocando liti e divisioni</a:t>
            </a:r>
          </a:p>
          <a:p>
            <a:pPr algn="just"/>
            <a:r>
              <a:rPr lang="it-IT" dirty="0">
                <a:solidFill>
                  <a:srgbClr val="FF0000"/>
                </a:solidFill>
              </a:rPr>
              <a:t>Tradizione apocrifa su Mosè (Gd 9) e circa il giudizio finale (Gd 14), benché con un adattamento cristologico (1Enoch 1,9)  </a:t>
            </a:r>
          </a:p>
          <a:p>
            <a:pPr algn="just"/>
            <a:r>
              <a:rPr lang="it-IT" dirty="0">
                <a:solidFill>
                  <a:srgbClr val="FF0000"/>
                </a:solidFill>
              </a:rPr>
              <a:t>Tradizione paolina e </a:t>
            </a:r>
            <a:r>
              <a:rPr lang="it-IT" dirty="0" err="1">
                <a:solidFill>
                  <a:srgbClr val="FF0000"/>
                </a:solidFill>
              </a:rPr>
              <a:t>deuteropaolina</a:t>
            </a:r>
            <a:r>
              <a:rPr lang="it-IT" dirty="0">
                <a:solidFill>
                  <a:srgbClr val="FF0000"/>
                </a:solidFill>
              </a:rPr>
              <a:t>: </a:t>
            </a:r>
            <a:r>
              <a:rPr lang="it-IT" dirty="0"/>
              <a:t>prescritto epistolare; </a:t>
            </a:r>
            <a:r>
              <a:rPr lang="it-IT" dirty="0">
                <a:solidFill>
                  <a:srgbClr val="FF0000"/>
                </a:solidFill>
              </a:rPr>
              <a:t>una stessa scelta esemplificativa anticotestamentaria (Gd 5 e 1Cor 10,10); </a:t>
            </a:r>
            <a:r>
              <a:rPr lang="it-IT" dirty="0"/>
              <a:t>stessa concezione della fede come grandezza trasmessa ben definita (Gd 3.20 e le lettere pastorali)</a:t>
            </a:r>
          </a:p>
        </p:txBody>
      </p:sp>
    </p:spTree>
    <p:extLst>
      <p:ext uri="{BB962C8B-B14F-4D97-AF65-F5344CB8AC3E}">
        <p14:creationId xmlns:p14="http://schemas.microsoft.com/office/powerpoint/2010/main" val="3797963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A14E1D-72B1-420A-A3C5-E59D1E7B318A}"/>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EF0C579F-BB11-4298-8678-56553444ADA4}"/>
              </a:ext>
            </a:extLst>
          </p:cNvPr>
          <p:cNvSpPr>
            <a:spLocks noGrp="1"/>
          </p:cNvSpPr>
          <p:nvPr>
            <p:ph idx="1"/>
          </p:nvPr>
        </p:nvSpPr>
        <p:spPr/>
        <p:txBody>
          <a:bodyPr/>
          <a:lstStyle/>
          <a:p>
            <a:pPr marL="0" indent="0" algn="ctr">
              <a:buNone/>
            </a:pPr>
            <a:r>
              <a:rPr lang="it-IT" b="1" dirty="0"/>
              <a:t>Prassi epistolare</a:t>
            </a:r>
          </a:p>
          <a:p>
            <a:pPr marL="0" indent="0">
              <a:buNone/>
            </a:pPr>
            <a:endParaRPr lang="it-IT" dirty="0"/>
          </a:p>
          <a:p>
            <a:pPr marL="0" indent="0" algn="just">
              <a:buNone/>
            </a:pPr>
            <a:r>
              <a:rPr lang="it-IT" dirty="0"/>
              <a:t>- Materiale scrittorio: tavolette di legno, piombo, cera, lino, pelle, terracotta e soprattutto papiro;</a:t>
            </a:r>
          </a:p>
          <a:p>
            <a:pPr algn="just">
              <a:buFontTx/>
              <a:buChar char="-"/>
            </a:pPr>
            <a:r>
              <a:rPr lang="it-IT" dirty="0"/>
              <a:t>Leggere e scrivere prassi scolastica comune e diffusa;</a:t>
            </a:r>
          </a:p>
          <a:p>
            <a:pPr algn="just">
              <a:buFontTx/>
              <a:buChar char="-"/>
            </a:pPr>
            <a:r>
              <a:rPr lang="it-IT" dirty="0"/>
              <a:t>Figura professionale dello scrivano esperto a cui dettare la lettera (Terzio in </a:t>
            </a:r>
            <a:r>
              <a:rPr lang="it-IT" dirty="0" err="1"/>
              <a:t>Rm</a:t>
            </a:r>
            <a:r>
              <a:rPr lang="it-IT" dirty="0"/>
              <a:t> 16,22) e aggiunta di proprio pugno di saluto finale e firma (1Cor 16,21, Fm, 2Ts …);</a:t>
            </a:r>
          </a:p>
          <a:p>
            <a:pPr marL="0" indent="0">
              <a:buNone/>
            </a:pPr>
            <a:endParaRPr lang="it-IT" dirty="0"/>
          </a:p>
        </p:txBody>
      </p:sp>
    </p:spTree>
    <p:extLst>
      <p:ext uri="{BB962C8B-B14F-4D97-AF65-F5344CB8AC3E}">
        <p14:creationId xmlns:p14="http://schemas.microsoft.com/office/powerpoint/2010/main" val="12226872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5172A8-E98B-4F21-B9A2-E82C8393382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5A26AE9-AF0D-437D-9770-C8F8778D5B3E}"/>
              </a:ext>
            </a:extLst>
          </p:cNvPr>
          <p:cNvSpPr>
            <a:spLocks noGrp="1"/>
          </p:cNvSpPr>
          <p:nvPr>
            <p:ph idx="1"/>
          </p:nvPr>
        </p:nvSpPr>
        <p:spPr/>
        <p:txBody>
          <a:bodyPr>
            <a:normAutofit fontScale="92500" lnSpcReduction="20000"/>
          </a:bodyPr>
          <a:lstStyle/>
          <a:p>
            <a:pPr marL="0" indent="0" algn="ctr">
              <a:buNone/>
            </a:pPr>
            <a:r>
              <a:rPr lang="it-IT" u="sng" dirty="0"/>
              <a:t>Genere letterario</a:t>
            </a:r>
          </a:p>
          <a:p>
            <a:pPr marL="0" indent="0" algn="just">
              <a:buNone/>
            </a:pPr>
            <a:r>
              <a:rPr lang="it-IT" dirty="0"/>
              <a:t>Si tratta di una </a:t>
            </a:r>
            <a:r>
              <a:rPr lang="it-IT" u="sng" dirty="0"/>
              <a:t>lettera vera e propria</a:t>
            </a:r>
            <a:r>
              <a:rPr lang="it-IT" dirty="0"/>
              <a:t>, per via di: prescritto tipicamente paolino e </a:t>
            </a:r>
            <a:r>
              <a:rPr lang="it-IT" dirty="0" err="1"/>
              <a:t>deuteropaolino</a:t>
            </a:r>
            <a:r>
              <a:rPr lang="it-IT" dirty="0"/>
              <a:t> e precisa indicazione di scopo e occasione della missiva (3s.): una concreta situazione di una concreta cerchia di destinatari ben nota all’autore.</a:t>
            </a:r>
          </a:p>
          <a:p>
            <a:pPr marL="0" indent="0" algn="just">
              <a:buNone/>
            </a:pPr>
            <a:r>
              <a:rPr lang="it-IT" dirty="0"/>
              <a:t>Il mancato riferimento esplicito ai destinatari (presente invece in altra letteratura epistolare del NT) si può spiegare con la pratica epistolare di segnare l’indirizzo all’esterno</a:t>
            </a:r>
          </a:p>
          <a:p>
            <a:pPr marL="0" indent="0" algn="just">
              <a:buNone/>
            </a:pPr>
            <a:r>
              <a:rPr lang="it-IT" dirty="0"/>
              <a:t>Anche i riferimenti ai modelli tradizionali di polemica contro gli avversari non inficiano il valore situazionale della lettera.</a:t>
            </a:r>
          </a:p>
          <a:p>
            <a:pPr marL="0" indent="0" algn="just">
              <a:buNone/>
            </a:pPr>
            <a:r>
              <a:rPr lang="it-IT" dirty="0"/>
              <a:t>Qualcuno ha voluto erroneamente parlare di Gd come di un ‘volantino </a:t>
            </a:r>
            <a:r>
              <a:rPr lang="it-IT" dirty="0" err="1"/>
              <a:t>antieretico</a:t>
            </a:r>
            <a:r>
              <a:rPr lang="it-IT" dirty="0"/>
              <a:t>’, ‘circolare’ o ‘sermone epistolare’</a:t>
            </a:r>
          </a:p>
        </p:txBody>
      </p:sp>
    </p:spTree>
    <p:extLst>
      <p:ext uri="{BB962C8B-B14F-4D97-AF65-F5344CB8AC3E}">
        <p14:creationId xmlns:p14="http://schemas.microsoft.com/office/powerpoint/2010/main" val="32480408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33CE8A-B099-4323-A1A3-8A02A00B75D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092EB79-6D1B-497B-A020-ACAF6FCDFD88}"/>
              </a:ext>
            </a:extLst>
          </p:cNvPr>
          <p:cNvSpPr>
            <a:spLocks noGrp="1"/>
          </p:cNvSpPr>
          <p:nvPr>
            <p:ph idx="1"/>
          </p:nvPr>
        </p:nvSpPr>
        <p:spPr/>
        <p:txBody>
          <a:bodyPr>
            <a:normAutofit fontScale="85000" lnSpcReduction="10000"/>
          </a:bodyPr>
          <a:lstStyle/>
          <a:p>
            <a:pPr marL="0" indent="0" algn="ctr">
              <a:buNone/>
            </a:pPr>
            <a:r>
              <a:rPr lang="it-IT" u="sng" dirty="0"/>
              <a:t>Autore</a:t>
            </a:r>
          </a:p>
          <a:p>
            <a:pPr marL="0" indent="0" algn="just">
              <a:buNone/>
            </a:pPr>
            <a:r>
              <a:rPr lang="it-IT" dirty="0"/>
              <a:t>Mc 6,3 e Mt 13,55 presentano la coppia Giacomo-Giuda come ‘fratelli’ di Gesù: </a:t>
            </a:r>
            <a:r>
              <a:rPr lang="it-IT" dirty="0" err="1"/>
              <a:t>cf</a:t>
            </a:r>
            <a:r>
              <a:rPr lang="it-IT" dirty="0"/>
              <a:t>. indicazione al v. 1 di ‘fratello di Giacomo’</a:t>
            </a:r>
          </a:p>
          <a:p>
            <a:pPr marL="0" indent="0" algn="just">
              <a:buNone/>
            </a:pPr>
            <a:r>
              <a:rPr lang="it-IT" dirty="0"/>
              <a:t>Ampio consenso circa il carattere </a:t>
            </a:r>
            <a:r>
              <a:rPr lang="it-IT" dirty="0" err="1"/>
              <a:t>pseudoepigrafico</a:t>
            </a:r>
            <a:r>
              <a:rPr lang="it-IT" dirty="0"/>
              <a:t>, a motivo di:</a:t>
            </a:r>
          </a:p>
          <a:p>
            <a:pPr algn="just">
              <a:buFontTx/>
              <a:buChar char="-"/>
            </a:pPr>
            <a:r>
              <a:rPr lang="it-IT" dirty="0"/>
              <a:t>Alto livello linguistico, proprio di madrelingua greca di formazione retorica</a:t>
            </a:r>
          </a:p>
          <a:p>
            <a:pPr algn="just">
              <a:buFontTx/>
              <a:buChar char="-"/>
            </a:pPr>
            <a:r>
              <a:rPr lang="it-IT" dirty="0"/>
              <a:t>Apostoli visti come celebrità del passato (17)</a:t>
            </a:r>
          </a:p>
          <a:p>
            <a:pPr algn="just">
              <a:buFontTx/>
              <a:buChar char="-"/>
            </a:pPr>
            <a:r>
              <a:rPr lang="it-IT" dirty="0"/>
              <a:t>Concezione della fede come normativa, </a:t>
            </a:r>
            <a:r>
              <a:rPr lang="it-IT" dirty="0" err="1"/>
              <a:t>cf</a:t>
            </a:r>
            <a:r>
              <a:rPr lang="it-IT" dirty="0"/>
              <a:t>. lettere pastorali (3.20)</a:t>
            </a:r>
          </a:p>
          <a:p>
            <a:pPr algn="just">
              <a:buFontTx/>
              <a:buChar char="-"/>
            </a:pPr>
            <a:r>
              <a:rPr lang="it-IT" dirty="0"/>
              <a:t>Ortodossia collegata alla fine dei tempi e alla venuta dei falsi profeti (18)</a:t>
            </a:r>
          </a:p>
          <a:p>
            <a:pPr algn="just">
              <a:buFontTx/>
              <a:buChar char="-"/>
            </a:pPr>
            <a:r>
              <a:rPr lang="it-IT" dirty="0"/>
              <a:t>Attesa a breve termine contro ogni negazione della </a:t>
            </a:r>
            <a:r>
              <a:rPr lang="it-IT" dirty="0" err="1"/>
              <a:t>parusìa</a:t>
            </a:r>
            <a:r>
              <a:rPr lang="it-IT" dirty="0"/>
              <a:t> e del giudizio finale da parte degli avversari (14s.)</a:t>
            </a:r>
          </a:p>
          <a:p>
            <a:pPr marL="0" indent="0" algn="just">
              <a:buNone/>
            </a:pPr>
            <a:r>
              <a:rPr lang="it-IT" dirty="0"/>
              <a:t>Siamo dunque in un’epoca realisticamente avanzata rispetto a un ‘fratello’ di Gesù</a:t>
            </a:r>
          </a:p>
        </p:txBody>
      </p:sp>
    </p:spTree>
    <p:extLst>
      <p:ext uri="{BB962C8B-B14F-4D97-AF65-F5344CB8AC3E}">
        <p14:creationId xmlns:p14="http://schemas.microsoft.com/office/powerpoint/2010/main" val="32354483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10055B-7AAC-4D20-A59B-3A9344D3C2B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986D60B-847D-4668-A107-A20D594A959B}"/>
              </a:ext>
            </a:extLst>
          </p:cNvPr>
          <p:cNvSpPr>
            <a:spLocks noGrp="1"/>
          </p:cNvSpPr>
          <p:nvPr>
            <p:ph idx="1"/>
          </p:nvPr>
        </p:nvSpPr>
        <p:spPr/>
        <p:txBody>
          <a:bodyPr/>
          <a:lstStyle/>
          <a:p>
            <a:pPr marL="0" indent="0" algn="just">
              <a:buNone/>
            </a:pPr>
            <a:r>
              <a:rPr lang="it-IT" dirty="0">
                <a:solidFill>
                  <a:srgbClr val="FF0000"/>
                </a:solidFill>
              </a:rPr>
              <a:t>‘Giuda’ sarebbe allora un giudeo-cristiano erudito ellenista oppure un cristiano di terza generazione proveniente dal paganesimo ma comunque familiare con la tradizione di AT e </a:t>
            </a:r>
            <a:r>
              <a:rPr lang="it-IT" dirty="0" err="1">
                <a:solidFill>
                  <a:srgbClr val="FF0000"/>
                </a:solidFill>
              </a:rPr>
              <a:t>protogiudaica</a:t>
            </a:r>
            <a:endParaRPr lang="it-IT" dirty="0">
              <a:solidFill>
                <a:srgbClr val="FF0000"/>
              </a:solidFill>
            </a:endParaRPr>
          </a:p>
          <a:p>
            <a:pPr marL="0" indent="0" algn="just">
              <a:buNone/>
            </a:pPr>
            <a:r>
              <a:rPr lang="it-IT" dirty="0">
                <a:solidFill>
                  <a:srgbClr val="FF0000"/>
                </a:solidFill>
              </a:rPr>
              <a:t>Ma il rispetto degli angeli depone più a favore di un autore del contesto ebraico, come anche la conoscenza dell’apocrifo libro di Enoch suggerirebbe l’ambito palestinese</a:t>
            </a:r>
          </a:p>
          <a:p>
            <a:pPr marL="0" indent="0" algn="just">
              <a:buNone/>
            </a:pPr>
            <a:r>
              <a:rPr lang="it-IT" dirty="0"/>
              <a:t>Oppure l’ambito potrebbe anche essere quello della missione paolina (Asia Minore-Grecia) (</a:t>
            </a:r>
            <a:r>
              <a:rPr lang="it-IT" dirty="0" err="1"/>
              <a:t>cf</a:t>
            </a:r>
            <a:r>
              <a:rPr lang="it-IT" dirty="0"/>
              <a:t>. i riferimenti formali e contenutistici, come il concetto di fede simile alle lettere pastorali e l’importanza del tema degli angeli – </a:t>
            </a:r>
            <a:r>
              <a:rPr lang="it-IT" dirty="0" err="1"/>
              <a:t>Rm</a:t>
            </a:r>
            <a:r>
              <a:rPr lang="it-IT" dirty="0"/>
              <a:t> 8,38s. e Col 2,18)</a:t>
            </a:r>
          </a:p>
          <a:p>
            <a:pPr marL="0" indent="0" algn="just">
              <a:buNone/>
            </a:pPr>
            <a:endParaRPr lang="it-IT" dirty="0"/>
          </a:p>
        </p:txBody>
      </p:sp>
    </p:spTree>
    <p:extLst>
      <p:ext uri="{BB962C8B-B14F-4D97-AF65-F5344CB8AC3E}">
        <p14:creationId xmlns:p14="http://schemas.microsoft.com/office/powerpoint/2010/main" val="35958941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DDEC06-1ED7-4313-B665-1A2A5249D82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94CA68B-418C-401F-B2F1-A0E5AFCE54A1}"/>
              </a:ext>
            </a:extLst>
          </p:cNvPr>
          <p:cNvSpPr>
            <a:spLocks noGrp="1"/>
          </p:cNvSpPr>
          <p:nvPr>
            <p:ph idx="1"/>
          </p:nvPr>
        </p:nvSpPr>
        <p:spPr/>
        <p:txBody>
          <a:bodyPr>
            <a:normAutofit lnSpcReduction="10000"/>
          </a:bodyPr>
          <a:lstStyle/>
          <a:p>
            <a:pPr marL="0" indent="0" algn="ctr">
              <a:buNone/>
            </a:pPr>
            <a:r>
              <a:rPr lang="it-IT" u="sng" dirty="0"/>
              <a:t>Destinatari</a:t>
            </a:r>
          </a:p>
          <a:p>
            <a:pPr marL="0" indent="0" algn="just">
              <a:buNone/>
            </a:pPr>
            <a:r>
              <a:rPr lang="it-IT" dirty="0"/>
              <a:t>Risiederebbero nel territorio missionario paolino (Asia Minore-Grecia), anche a motivo del fatto che gli avversari hanno i connotati degli pneumatici libertini e senza attesa escatologica già protagonisti nella Corinto di Paolo. Questi probabilmente tornarono forti al tempo di Gd a fronte di un ritardo della </a:t>
            </a:r>
            <a:r>
              <a:rPr lang="it-IT" dirty="0" err="1"/>
              <a:t>parusìa</a:t>
            </a:r>
            <a:r>
              <a:rPr lang="it-IT" dirty="0"/>
              <a:t> (si parla infatti al v. 19 di ‘gente che vive di istinti, ma non ha lo </a:t>
            </a:r>
            <a:r>
              <a:rPr lang="it-IT" dirty="0" err="1"/>
              <a:t>spirito’</a:t>
            </a:r>
            <a:r>
              <a:rPr lang="it-IT" dirty="0"/>
              <a:t>, esattamente come in 1Cor 2,14)</a:t>
            </a:r>
          </a:p>
          <a:p>
            <a:pPr marL="0" indent="0" algn="just">
              <a:buNone/>
            </a:pPr>
            <a:r>
              <a:rPr lang="it-IT" dirty="0">
                <a:solidFill>
                  <a:srgbClr val="FF0000"/>
                </a:solidFill>
              </a:rPr>
              <a:t>I destinatari dovevano dunque essere principalmente pagano-cristiani, ma non per questo dovevano essere disturbati dai tanti richiami di AT e </a:t>
            </a:r>
            <a:r>
              <a:rPr lang="it-IT" dirty="0" err="1">
                <a:solidFill>
                  <a:srgbClr val="FF0000"/>
                </a:solidFill>
              </a:rPr>
              <a:t>protogiudaici</a:t>
            </a:r>
            <a:r>
              <a:rPr lang="it-IT" dirty="0">
                <a:solidFill>
                  <a:srgbClr val="FF0000"/>
                </a:solidFill>
              </a:rPr>
              <a:t> della lettera (essendo della terza generazione cristiana potevano infatti anch’essi avere una solida formazione, anche giudaica)</a:t>
            </a:r>
          </a:p>
        </p:txBody>
      </p:sp>
    </p:spTree>
    <p:extLst>
      <p:ext uri="{BB962C8B-B14F-4D97-AF65-F5344CB8AC3E}">
        <p14:creationId xmlns:p14="http://schemas.microsoft.com/office/powerpoint/2010/main" val="3449264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5FA9C9-75C8-4296-92F3-F527599B4FC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87C25D1-676D-4E72-ABAA-A0827FB833E8}"/>
              </a:ext>
            </a:extLst>
          </p:cNvPr>
          <p:cNvSpPr>
            <a:spLocks noGrp="1"/>
          </p:cNvSpPr>
          <p:nvPr>
            <p:ph idx="1"/>
          </p:nvPr>
        </p:nvSpPr>
        <p:spPr/>
        <p:txBody>
          <a:bodyPr/>
          <a:lstStyle/>
          <a:p>
            <a:pPr marL="0" indent="0" algn="ctr">
              <a:buNone/>
            </a:pPr>
            <a:r>
              <a:rPr lang="it-IT" u="sng" dirty="0"/>
              <a:t>Cronologia</a:t>
            </a:r>
          </a:p>
          <a:p>
            <a:pPr marL="0" indent="0" algn="just">
              <a:buNone/>
            </a:pPr>
            <a:r>
              <a:rPr lang="it-IT" dirty="0"/>
              <a:t>Fine I – inizio II sec.</a:t>
            </a:r>
          </a:p>
          <a:p>
            <a:pPr marL="0" indent="0" algn="just">
              <a:buNone/>
            </a:pPr>
            <a:r>
              <a:rPr lang="it-IT" dirty="0"/>
              <a:t>Termine ante </a:t>
            </a:r>
            <a:r>
              <a:rPr lang="it-IT" dirty="0" err="1"/>
              <a:t>quem</a:t>
            </a:r>
            <a:r>
              <a:rPr lang="it-IT" dirty="0"/>
              <a:t>: ricezione in 2Pt (primi decenni II sec.)</a:t>
            </a:r>
          </a:p>
          <a:p>
            <a:pPr marL="0" indent="0" algn="just">
              <a:buNone/>
            </a:pPr>
            <a:r>
              <a:rPr lang="it-IT" dirty="0"/>
              <a:t>Il riferimento a ‘Giacomo’ (v. 1) lascerebbe intendere una posteriorità rispetto alla Lettera di Giacomo, la quale però manca di una datazione certa</a:t>
            </a:r>
          </a:p>
        </p:txBody>
      </p:sp>
    </p:spTree>
    <p:extLst>
      <p:ext uri="{BB962C8B-B14F-4D97-AF65-F5344CB8AC3E}">
        <p14:creationId xmlns:p14="http://schemas.microsoft.com/office/powerpoint/2010/main" val="11612681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5A1F01-CF47-4214-93B4-95AF8777A3F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F47BB7E-C6D7-4B88-9001-426A2E778ED6}"/>
              </a:ext>
            </a:extLst>
          </p:cNvPr>
          <p:cNvSpPr>
            <a:spLocks noGrp="1"/>
          </p:cNvSpPr>
          <p:nvPr>
            <p:ph idx="1"/>
          </p:nvPr>
        </p:nvSpPr>
        <p:spPr/>
        <p:txBody>
          <a:bodyPr>
            <a:normAutofit fontScale="70000" lnSpcReduction="20000"/>
          </a:bodyPr>
          <a:lstStyle/>
          <a:p>
            <a:pPr marL="0" indent="0" algn="ctr">
              <a:buNone/>
            </a:pPr>
            <a:r>
              <a:rPr lang="it-IT" u="sng" dirty="0"/>
              <a:t>Trattazione</a:t>
            </a:r>
          </a:p>
          <a:p>
            <a:pPr marL="0" indent="0" algn="just">
              <a:buNone/>
            </a:pPr>
            <a:r>
              <a:rPr lang="it-IT" dirty="0"/>
              <a:t>Scopo: immunizzare i destinatari dall’influsso di persone, per i quali è difficile dire solo sulla base del v. 4 se siano membri effettivi della comunità o predicatori itineranti (farebbero pensare a questi ultimi le metafore utilizzate ai </a:t>
            </a:r>
            <a:r>
              <a:rPr lang="it-IT" dirty="0" err="1"/>
              <a:t>vv</a:t>
            </a:r>
            <a:r>
              <a:rPr lang="it-IT" dirty="0"/>
              <a:t>. 12s.: nuvole, alberi sradicati, onde del mare, astri erranti)</a:t>
            </a:r>
          </a:p>
          <a:p>
            <a:pPr marL="0" indent="0" algn="just">
              <a:buNone/>
            </a:pPr>
            <a:r>
              <a:rPr lang="it-IT" dirty="0"/>
              <a:t>Aspetti caratteristici degli avversari: pretesa pneumatica e libertinismo</a:t>
            </a:r>
          </a:p>
          <a:p>
            <a:pPr marL="0" indent="0" algn="just">
              <a:buNone/>
            </a:pPr>
            <a:r>
              <a:rPr lang="it-IT" dirty="0"/>
              <a:t>Essi non sono da riconoscere negli gnostici ma vanno inseriti nella diatriba circa la tradizione paolina (il disprezzo per gli angeli ricorda Col 2,18, 1Cor 6,3, </a:t>
            </a:r>
            <a:r>
              <a:rPr lang="it-IT" dirty="0" err="1"/>
              <a:t>Rm</a:t>
            </a:r>
            <a:r>
              <a:rPr lang="it-IT" dirty="0"/>
              <a:t> 8,38 e tale disprezzo crebbe in rapporto all’esclusivismo delle loro esperienze pneumatiche, </a:t>
            </a:r>
            <a:r>
              <a:rPr lang="it-IT" dirty="0" err="1"/>
              <a:t>cf</a:t>
            </a:r>
            <a:r>
              <a:rPr lang="it-IT" dirty="0"/>
              <a:t>. v. 8 ‘indotti dai loro sogni’). </a:t>
            </a:r>
          </a:p>
          <a:p>
            <a:pPr marL="0" indent="0" algn="just">
              <a:buNone/>
            </a:pPr>
            <a:r>
              <a:rPr lang="it-IT" dirty="0" err="1"/>
              <a:t>N.b.</a:t>
            </a:r>
            <a:r>
              <a:rPr lang="it-IT" dirty="0"/>
              <a:t> il libertinismo è conseguenza di questa pretesa pneumatica e della certezza di salvezza nel presente, così come l’empia negazione di Gesù Cristo ‘padrone e signore’ </a:t>
            </a:r>
          </a:p>
          <a:p>
            <a:pPr marL="0" indent="0" algn="just">
              <a:buNone/>
            </a:pPr>
            <a:r>
              <a:rPr lang="it-IT"/>
              <a:t>(Attenzione: tale </a:t>
            </a:r>
            <a:r>
              <a:rPr lang="it-IT" dirty="0"/>
              <a:t>negazione doveva riguardare però solamente la funzione di Gesù in chiave escatologica e </a:t>
            </a:r>
            <a:r>
              <a:rPr lang="it-IT" dirty="0" err="1"/>
              <a:t>parusiaca</a:t>
            </a:r>
            <a:r>
              <a:rPr lang="it-IT" dirty="0"/>
              <a:t>, altrimenti essi non sarebbero stati accolti nella comunità e addirittura nelle celebrazioni conviviali come attestato al v. 12)</a:t>
            </a:r>
          </a:p>
          <a:p>
            <a:pPr marL="0" indent="0" algn="just">
              <a:buNone/>
            </a:pPr>
            <a:r>
              <a:rPr lang="it-IT" dirty="0"/>
              <a:t>Di contro, al centro di Gd c’è la forte e ricorrente sottolineatura del giudizio (es. </a:t>
            </a:r>
            <a:r>
              <a:rPr lang="it-IT" dirty="0" err="1"/>
              <a:t>vv</a:t>
            </a:r>
            <a:r>
              <a:rPr lang="it-IT" dirty="0"/>
              <a:t>. 14s., recuperando </a:t>
            </a:r>
            <a:r>
              <a:rPr lang="it-IT" dirty="0" err="1"/>
              <a:t>cristologicamente</a:t>
            </a:r>
            <a:r>
              <a:rPr lang="it-IT" dirty="0"/>
              <a:t> 1Enoch 1,9, si richiama alla corte angelica che accompagna il Cristo </a:t>
            </a:r>
            <a:r>
              <a:rPr lang="it-IT" dirty="0" err="1"/>
              <a:t>parusiaco</a:t>
            </a:r>
            <a:r>
              <a:rPr lang="it-IT" dirty="0"/>
              <a:t>)</a:t>
            </a:r>
          </a:p>
        </p:txBody>
      </p:sp>
    </p:spTree>
    <p:extLst>
      <p:ext uri="{BB962C8B-B14F-4D97-AF65-F5344CB8AC3E}">
        <p14:creationId xmlns:p14="http://schemas.microsoft.com/office/powerpoint/2010/main" val="748008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693855-54B0-41DD-AB01-3F681DEB00A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994AE6A-6DFA-4601-AAEE-42C06DA03417}"/>
              </a:ext>
            </a:extLst>
          </p:cNvPr>
          <p:cNvSpPr>
            <a:spLocks noGrp="1"/>
          </p:cNvSpPr>
          <p:nvPr>
            <p:ph idx="1"/>
          </p:nvPr>
        </p:nvSpPr>
        <p:spPr/>
        <p:txBody>
          <a:bodyPr>
            <a:normAutofit fontScale="85000" lnSpcReduction="20000"/>
          </a:bodyPr>
          <a:lstStyle/>
          <a:p>
            <a:pPr marL="0" indent="0" algn="ctr">
              <a:buNone/>
            </a:pPr>
            <a:r>
              <a:rPr lang="it-IT" b="1" dirty="0"/>
              <a:t>Classificazione</a:t>
            </a:r>
          </a:p>
          <a:p>
            <a:pPr marL="0" indent="0" algn="ctr">
              <a:buNone/>
            </a:pPr>
            <a:endParaRPr lang="it-IT" b="1" dirty="0"/>
          </a:p>
          <a:p>
            <a:pPr algn="just"/>
            <a:r>
              <a:rPr lang="it-IT" dirty="0"/>
              <a:t>Corrispondenza non letteraria (gran parte delle epistole antiche):</a:t>
            </a:r>
          </a:p>
          <a:p>
            <a:pPr marL="0" indent="0" algn="just">
              <a:buNone/>
            </a:pPr>
            <a:r>
              <a:rPr lang="it-IT" dirty="0"/>
              <a:t>Lettere private ad amici e parenti o anche ufficiali rivolte ad autorità o d’affari (tutte d’occasione e d’utilità, senza prevedere diffusione e trasmissione)</a:t>
            </a:r>
          </a:p>
          <a:p>
            <a:pPr algn="just"/>
            <a:r>
              <a:rPr lang="it-IT" dirty="0"/>
              <a:t>Corrispondenza diplomatica:</a:t>
            </a:r>
          </a:p>
          <a:p>
            <a:pPr marL="0" indent="0" algn="just">
              <a:buNone/>
            </a:pPr>
            <a:r>
              <a:rPr lang="it-IT" dirty="0"/>
              <a:t>Conservazione su pietra o nella letteratura storiografica di lettere ufficiali di autorità potenti su questioni ufficiali (</a:t>
            </a:r>
            <a:r>
              <a:rPr lang="it-IT" dirty="0" err="1"/>
              <a:t>cf</a:t>
            </a:r>
            <a:r>
              <a:rPr lang="it-IT" dirty="0"/>
              <a:t>. accumularsi di titoli anche in </a:t>
            </a:r>
            <a:r>
              <a:rPr lang="it-IT" dirty="0" err="1"/>
              <a:t>Rm</a:t>
            </a:r>
            <a:r>
              <a:rPr lang="it-IT" dirty="0"/>
              <a:t> 1,1-6)</a:t>
            </a:r>
          </a:p>
          <a:p>
            <a:pPr algn="just"/>
            <a:r>
              <a:rPr lang="it-IT" dirty="0"/>
              <a:t>Corrispondenza letteraria:</a:t>
            </a:r>
          </a:p>
          <a:p>
            <a:pPr marL="0" indent="0" algn="just">
              <a:buNone/>
            </a:pPr>
            <a:r>
              <a:rPr lang="it-IT" dirty="0"/>
              <a:t>Finalità pubblica per composizioni poetiche, esercizi retorici, lettere filosofiche (Epicuro, Cicerone, Seneca …) (situazione epistolare fittizia e possibili falsificazioni </a:t>
            </a:r>
            <a:r>
              <a:rPr lang="it-IT" dirty="0" err="1"/>
              <a:t>pseudoepigrafiche</a:t>
            </a:r>
            <a:r>
              <a:rPr lang="it-IT" dirty="0"/>
              <a:t>)</a:t>
            </a:r>
          </a:p>
        </p:txBody>
      </p:sp>
    </p:spTree>
    <p:extLst>
      <p:ext uri="{BB962C8B-B14F-4D97-AF65-F5344CB8AC3E}">
        <p14:creationId xmlns:p14="http://schemas.microsoft.com/office/powerpoint/2010/main" val="3885453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FE536C-032A-40AD-B7F9-B45983E2AF7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220BCBB-D46C-4993-BE25-2EE5802110AE}"/>
              </a:ext>
            </a:extLst>
          </p:cNvPr>
          <p:cNvSpPr>
            <a:spLocks noGrp="1"/>
          </p:cNvSpPr>
          <p:nvPr>
            <p:ph idx="1"/>
          </p:nvPr>
        </p:nvSpPr>
        <p:spPr/>
        <p:txBody>
          <a:bodyPr>
            <a:normAutofit lnSpcReduction="10000"/>
          </a:bodyPr>
          <a:lstStyle/>
          <a:p>
            <a:pPr marL="0" indent="0">
              <a:buNone/>
            </a:pPr>
            <a:endParaRPr lang="it-IT" dirty="0"/>
          </a:p>
          <a:p>
            <a:pPr marL="0" indent="0" algn="just">
              <a:buNone/>
            </a:pPr>
            <a:r>
              <a:rPr lang="it-IT" b="1" dirty="0" err="1"/>
              <a:t>n.b.</a:t>
            </a:r>
            <a:r>
              <a:rPr lang="it-IT" dirty="0"/>
              <a:t> Le lettere paoline saldano elementi di attualità personale, letterari e pubblico-comunitari </a:t>
            </a:r>
          </a:p>
          <a:p>
            <a:pPr marL="0" indent="0" algn="just">
              <a:buNone/>
            </a:pPr>
            <a:r>
              <a:rPr lang="it-IT" dirty="0"/>
              <a:t>(la distinzione classica netta di </a:t>
            </a:r>
            <a:r>
              <a:rPr lang="it-IT" dirty="0" err="1"/>
              <a:t>Deissmann</a:t>
            </a:r>
            <a:r>
              <a:rPr lang="it-IT" dirty="0"/>
              <a:t> tra lettera personale ed epistola letteraria appare così superata)</a:t>
            </a:r>
          </a:p>
          <a:p>
            <a:pPr marL="0" indent="0" algn="just">
              <a:buNone/>
            </a:pPr>
            <a:r>
              <a:rPr lang="it-IT" b="1" dirty="0" err="1"/>
              <a:t>n.b.</a:t>
            </a:r>
            <a:r>
              <a:rPr lang="it-IT" dirty="0"/>
              <a:t> Le </a:t>
            </a:r>
            <a:r>
              <a:rPr lang="it-IT" i="1" dirty="0"/>
              <a:t>fiction </a:t>
            </a:r>
            <a:r>
              <a:rPr lang="it-IT" dirty="0"/>
              <a:t>d’autore sono un mezzo frequente, nella seconda e terza generazione cristiana, di un’ermeneutica viva della tradizione (</a:t>
            </a:r>
            <a:r>
              <a:rPr lang="it-IT" dirty="0" err="1"/>
              <a:t>cf</a:t>
            </a:r>
            <a:r>
              <a:rPr lang="it-IT" dirty="0"/>
              <a:t>. lettere </a:t>
            </a:r>
            <a:r>
              <a:rPr lang="it-IT" dirty="0" err="1"/>
              <a:t>deuteropaoline</a:t>
            </a:r>
            <a:r>
              <a:rPr lang="it-IT" dirty="0"/>
              <a:t> e lettere cattoliche)</a:t>
            </a:r>
          </a:p>
          <a:p>
            <a:pPr marL="0" indent="0" algn="just">
              <a:buNone/>
            </a:pPr>
            <a:r>
              <a:rPr lang="it-IT" b="1" dirty="0" err="1"/>
              <a:t>n.b.</a:t>
            </a:r>
            <a:r>
              <a:rPr lang="it-IT" dirty="0"/>
              <a:t> Anche nella cultura giudaica era abituale la pratica della composizione epistolare (</a:t>
            </a:r>
            <a:r>
              <a:rPr lang="it-IT" dirty="0" err="1"/>
              <a:t>cf</a:t>
            </a:r>
            <a:r>
              <a:rPr lang="it-IT" dirty="0"/>
              <a:t>. riferimenti interni a Giuda)</a:t>
            </a:r>
          </a:p>
        </p:txBody>
      </p:sp>
    </p:spTree>
    <p:extLst>
      <p:ext uri="{BB962C8B-B14F-4D97-AF65-F5344CB8AC3E}">
        <p14:creationId xmlns:p14="http://schemas.microsoft.com/office/powerpoint/2010/main" val="1536065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5381E-676E-469B-9B99-BF74D58B9C8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6FF2BD8-5A7E-4059-8497-A61388BF5E95}"/>
              </a:ext>
            </a:extLst>
          </p:cNvPr>
          <p:cNvSpPr>
            <a:spLocks noGrp="1"/>
          </p:cNvSpPr>
          <p:nvPr>
            <p:ph idx="1"/>
          </p:nvPr>
        </p:nvSpPr>
        <p:spPr/>
        <p:txBody>
          <a:bodyPr>
            <a:normAutofit fontScale="92500" lnSpcReduction="20000"/>
          </a:bodyPr>
          <a:lstStyle/>
          <a:p>
            <a:pPr marL="0" indent="0" algn="ctr">
              <a:buNone/>
            </a:pPr>
            <a:r>
              <a:rPr lang="it-IT" b="1" dirty="0"/>
              <a:t>Formulario epistolare</a:t>
            </a:r>
          </a:p>
          <a:p>
            <a:pPr marL="0" indent="0" algn="ctr">
              <a:buNone/>
            </a:pPr>
            <a:endParaRPr lang="it-IT" b="1" dirty="0"/>
          </a:p>
          <a:p>
            <a:pPr algn="just">
              <a:buFont typeface="Wingdings" panose="05000000000000000000" pitchFamily="2" charset="2"/>
              <a:buChar char="Ø"/>
            </a:pPr>
            <a:r>
              <a:rPr lang="it-IT" dirty="0"/>
              <a:t> Preambolo: prescritto (mittente, destinatario e saluto) e proemio (preghiera-augurio, ringraziamento, garanzia di ricordo ed espressione di gioia)</a:t>
            </a:r>
          </a:p>
          <a:p>
            <a:pPr algn="just">
              <a:buFont typeface="Wingdings" panose="05000000000000000000" pitchFamily="2" charset="2"/>
              <a:buChar char="Ø"/>
            </a:pPr>
            <a:r>
              <a:rPr lang="it-IT" dirty="0"/>
              <a:t> Corpo: apertura (con formule di richiesta), centro (informazione, argomentazione ed esortazione-raccomandazione-appello in parte con formule stereotipe) e chiusura (applicazioni-richieste e progetti di viaggio-visita)</a:t>
            </a:r>
          </a:p>
          <a:p>
            <a:pPr algn="just">
              <a:buFont typeface="Wingdings" panose="05000000000000000000" pitchFamily="2" charset="2"/>
              <a:buChar char="Ø"/>
            </a:pPr>
            <a:r>
              <a:rPr lang="it-IT" dirty="0"/>
              <a:t> Conclusione: epilogo (esortazioni conclusive e richiesta di intercessione) e poscritto (saluti del relatore-incarico di inviare saluti-saluti inoltrati, auguri, talvolta annotazioni di proprio pugno, data)</a:t>
            </a:r>
          </a:p>
        </p:txBody>
      </p:sp>
    </p:spTree>
    <p:extLst>
      <p:ext uri="{BB962C8B-B14F-4D97-AF65-F5344CB8AC3E}">
        <p14:creationId xmlns:p14="http://schemas.microsoft.com/office/powerpoint/2010/main" val="1863682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2BC91F-763E-4B19-AF4F-6D758ABB1F07}"/>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EDD42B12-0DDD-4188-9C77-6C7566190409}"/>
              </a:ext>
            </a:extLst>
          </p:cNvPr>
          <p:cNvSpPr>
            <a:spLocks noGrp="1"/>
          </p:cNvSpPr>
          <p:nvPr>
            <p:ph idx="1"/>
          </p:nvPr>
        </p:nvSpPr>
        <p:spPr/>
        <p:txBody>
          <a:bodyPr>
            <a:normAutofit fontScale="92500" lnSpcReduction="10000"/>
          </a:bodyPr>
          <a:lstStyle/>
          <a:p>
            <a:endParaRPr lang="it-IT" dirty="0"/>
          </a:p>
          <a:p>
            <a:pPr marL="0" indent="0" algn="just">
              <a:buNone/>
            </a:pPr>
            <a:r>
              <a:rPr lang="it-IT" dirty="0" err="1"/>
              <a:t>n.b.</a:t>
            </a:r>
            <a:r>
              <a:rPr lang="it-IT" dirty="0"/>
              <a:t> Formula greca classica: mittente a destinatario, ‘</a:t>
            </a:r>
            <a:r>
              <a:rPr lang="it-IT" dirty="0" err="1"/>
              <a:t>Chàirein</a:t>
            </a:r>
            <a:r>
              <a:rPr lang="it-IT" dirty="0"/>
              <a:t>’</a:t>
            </a:r>
          </a:p>
          <a:p>
            <a:pPr marL="0" indent="0" algn="just">
              <a:buNone/>
            </a:pPr>
            <a:r>
              <a:rPr lang="it-IT" dirty="0"/>
              <a:t>In Paolo è solito lo schema: mittente (Paolo + titolo apostolico + co-mittente) a destinatario (comunità di …), augurio di pace (‘grazia a voi e pace da Dio …’). La coppia biblica ‘grazia e pace’ sostituisce il saluto greco (assonanza in greco tra </a:t>
            </a:r>
            <a:r>
              <a:rPr lang="it-IT" dirty="0" err="1"/>
              <a:t>Chàris</a:t>
            </a:r>
            <a:r>
              <a:rPr lang="it-IT" dirty="0"/>
              <a:t> e </a:t>
            </a:r>
            <a:r>
              <a:rPr lang="it-IT" dirty="0" err="1"/>
              <a:t>Chàirein</a:t>
            </a:r>
            <a:r>
              <a:rPr lang="it-IT" dirty="0"/>
              <a:t>)</a:t>
            </a:r>
          </a:p>
          <a:p>
            <a:pPr marL="0" indent="0" algn="just">
              <a:buNone/>
            </a:pPr>
            <a:endParaRPr lang="it-IT" dirty="0"/>
          </a:p>
          <a:p>
            <a:pPr marL="0" indent="0" algn="just">
              <a:buNone/>
            </a:pPr>
            <a:r>
              <a:rPr lang="it-IT" dirty="0"/>
              <a:t>2Pt: mittente (Simon Pietro + titolo apostolico) a destinatario (‘a coloro ai quali …’), augurio di pace (‘grazia e pace’)</a:t>
            </a:r>
          </a:p>
          <a:p>
            <a:pPr marL="0" indent="0" algn="just">
              <a:buNone/>
            </a:pPr>
            <a:r>
              <a:rPr lang="it-IT" dirty="0"/>
              <a:t>Giuda: mittente (Giuda + titolo di servo e di ‘fratello di Giacomo’) a destinatario (‘a coloro che’), augurio (‘misericordia, pace e carità’)</a:t>
            </a:r>
          </a:p>
        </p:txBody>
      </p:sp>
    </p:spTree>
    <p:extLst>
      <p:ext uri="{BB962C8B-B14F-4D97-AF65-F5344CB8AC3E}">
        <p14:creationId xmlns:p14="http://schemas.microsoft.com/office/powerpoint/2010/main" val="375460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C1517E-4EB9-47BA-AE1E-1911A7FE4E9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B570EAF-09CC-426C-A40B-88378982FF66}"/>
              </a:ext>
            </a:extLst>
          </p:cNvPr>
          <p:cNvSpPr>
            <a:spLocks noGrp="1"/>
          </p:cNvSpPr>
          <p:nvPr>
            <p:ph idx="1"/>
          </p:nvPr>
        </p:nvSpPr>
        <p:spPr/>
        <p:txBody>
          <a:bodyPr>
            <a:normAutofit fontScale="85000" lnSpcReduction="20000"/>
          </a:bodyPr>
          <a:lstStyle/>
          <a:p>
            <a:pPr marL="0" indent="0">
              <a:buNone/>
            </a:pPr>
            <a:r>
              <a:rPr lang="it-IT" dirty="0"/>
              <a:t>NT: 21 lettere su 27 scritti + Apocalisse (cornice epistolare e 7 missive ‘alle chiese’ al suo interno) + Atti (integrazione di 2 lettere)</a:t>
            </a:r>
          </a:p>
          <a:p>
            <a:pPr marL="0" indent="0">
              <a:buNone/>
            </a:pPr>
            <a:endParaRPr lang="it-IT" dirty="0"/>
          </a:p>
          <a:p>
            <a:pPr marL="0" indent="0" algn="just">
              <a:buNone/>
            </a:pPr>
            <a:r>
              <a:rPr lang="it-IT" u="sng" dirty="0"/>
              <a:t>Le prime lettere cristiane sono di Paolo (dalla penna o dalla dettatura): </a:t>
            </a:r>
            <a:r>
              <a:rPr lang="it-IT" dirty="0"/>
              <a:t>benché scritte nella funzione di annunciatore del vangelo presentano la peculiarità del rapporto personale con le comunità di riferimento (volontà di contatto e mix riflessione teologica-questioni pratiche, compresa l’autopresentazione-difesa-autotestimonianza-esortazione-consolazione-denuncia …). </a:t>
            </a:r>
          </a:p>
          <a:p>
            <a:pPr marL="0" indent="0" algn="just">
              <a:buNone/>
            </a:pPr>
            <a:r>
              <a:rPr lang="it-IT" dirty="0"/>
              <a:t>Finalità: lettura nelle riunioni comunitarie (1Ts 5,27) per rinsaldare il vincolo reciproco tra piccole comunità domestiche e l’autocoscienza di essere comunione di chiese dell’unica Chiesa di Gesù Cristo</a:t>
            </a:r>
          </a:p>
          <a:p>
            <a:pPr marL="0" indent="0" algn="just">
              <a:buNone/>
            </a:pPr>
            <a:endParaRPr lang="it-IT" dirty="0"/>
          </a:p>
          <a:p>
            <a:pPr marL="0" indent="0" algn="just">
              <a:buNone/>
            </a:pPr>
            <a:r>
              <a:rPr lang="it-IT" dirty="0" err="1"/>
              <a:t>N.b.</a:t>
            </a:r>
            <a:r>
              <a:rPr lang="it-IT" dirty="0"/>
              <a:t> </a:t>
            </a:r>
            <a:r>
              <a:rPr lang="it-IT" dirty="0" err="1"/>
              <a:t>Cf</a:t>
            </a:r>
            <a:r>
              <a:rPr lang="it-IT" dirty="0"/>
              <a:t>. 1Cor 7,1 per la controparte della corrispondenza (Paolo risponde a domande inoltrategli)</a:t>
            </a:r>
          </a:p>
        </p:txBody>
      </p:sp>
    </p:spTree>
    <p:extLst>
      <p:ext uri="{BB962C8B-B14F-4D97-AF65-F5344CB8AC3E}">
        <p14:creationId xmlns:p14="http://schemas.microsoft.com/office/powerpoint/2010/main" val="2682981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E8A02F-A784-4886-82AC-A343D2515BA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7643F53-0882-4C26-B184-EEC0DFED752C}"/>
              </a:ext>
            </a:extLst>
          </p:cNvPr>
          <p:cNvSpPr>
            <a:spLocks noGrp="1"/>
          </p:cNvSpPr>
          <p:nvPr>
            <p:ph idx="1"/>
          </p:nvPr>
        </p:nvSpPr>
        <p:spPr/>
        <p:txBody>
          <a:bodyPr/>
          <a:lstStyle/>
          <a:p>
            <a:pPr marL="0" indent="0" algn="just">
              <a:buNone/>
            </a:pPr>
            <a:endParaRPr lang="it-IT" dirty="0"/>
          </a:p>
          <a:p>
            <a:pPr marL="0" indent="0" algn="just">
              <a:buNone/>
            </a:pPr>
            <a:r>
              <a:rPr lang="it-IT" dirty="0"/>
              <a:t>È del tutto possibile che Paolo e altri autori cristiani che scrivono lettere abbiano adottato singole strutture e consuetudini retoriche, sulla base della loro cultura generale e mediante un’imitazione piuttosto inconscia, nella configurazione delle loro istanze epistolari.</a:t>
            </a:r>
          </a:p>
          <a:p>
            <a:pPr marL="0" indent="0" algn="just">
              <a:buNone/>
            </a:pPr>
            <a:r>
              <a:rPr lang="it-IT" dirty="0"/>
              <a:t>Ma in merito a una formazione di scuola propriamente retorica da parte loro si è tenuti a giudicare con riserva. Una concezione retorica consapevole delle lettere del NT diventa in tal modo meno verosimile</a:t>
            </a:r>
          </a:p>
        </p:txBody>
      </p:sp>
    </p:spTree>
    <p:extLst>
      <p:ext uri="{BB962C8B-B14F-4D97-AF65-F5344CB8AC3E}">
        <p14:creationId xmlns:p14="http://schemas.microsoft.com/office/powerpoint/2010/main" val="257434413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715</TotalTime>
  <Words>3893</Words>
  <Application>Microsoft Office PowerPoint</Application>
  <PresentationFormat>Widescreen</PresentationFormat>
  <Paragraphs>196</Paragraphs>
  <Slides>35</Slides>
  <Notes>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35</vt:i4>
      </vt:variant>
    </vt:vector>
  </HeadingPairs>
  <TitlesOfParts>
    <vt:vector size="40" baseType="lpstr">
      <vt:lpstr>Arial</vt:lpstr>
      <vt:lpstr>Calibri</vt:lpstr>
      <vt:lpstr>Calibri Light</vt:lpstr>
      <vt:lpstr>Wingdings</vt:lpstr>
      <vt:lpstr>Tema di Office</vt:lpstr>
      <vt:lpstr>2Pietro e Giuda</vt:lpstr>
      <vt:lpstr>Introduzione Letteratura epistolare nel 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Pseudoepigrafia</vt:lpstr>
      <vt:lpstr>Presentazione standard di PowerPoint</vt:lpstr>
      <vt:lpstr>La Seconda lettera di Pietro</vt:lpstr>
      <vt:lpstr>Presentazione standard di PowerPoint</vt:lpstr>
      <vt:lpstr>Presentazione standard di PowerPoint</vt:lpstr>
      <vt:lpstr>Verificare sul confronto sinottico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La Lettera di Giuda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Lettera di Giacomo</dc:title>
  <dc:creator>Maurizio Ulturale</dc:creator>
  <cp:lastModifiedBy>Maurizio Ulturale</cp:lastModifiedBy>
  <cp:revision>62</cp:revision>
  <dcterms:created xsi:type="dcterms:W3CDTF">2024-10-29T13:21:16Z</dcterms:created>
  <dcterms:modified xsi:type="dcterms:W3CDTF">2024-12-10T17:44:02Z</dcterms:modified>
</cp:coreProperties>
</file>